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1" r:id="rId5"/>
    <p:sldMasterId id="2147483823" r:id="rId6"/>
  </p:sldMasterIdLst>
  <p:notesMasterIdLst>
    <p:notesMasterId r:id="rId43"/>
  </p:notesMasterIdLst>
  <p:sldIdLst>
    <p:sldId id="256" r:id="rId7"/>
    <p:sldId id="257" r:id="rId8"/>
    <p:sldId id="259" r:id="rId9"/>
    <p:sldId id="258" r:id="rId10"/>
    <p:sldId id="361" r:id="rId11"/>
    <p:sldId id="260" r:id="rId12"/>
    <p:sldId id="262" r:id="rId13"/>
    <p:sldId id="261" r:id="rId14"/>
    <p:sldId id="340" r:id="rId15"/>
    <p:sldId id="342" r:id="rId16"/>
    <p:sldId id="344" r:id="rId17"/>
    <p:sldId id="343" r:id="rId18"/>
    <p:sldId id="330" r:id="rId19"/>
    <p:sldId id="345" r:id="rId20"/>
    <p:sldId id="317" r:id="rId21"/>
    <p:sldId id="313" r:id="rId22"/>
    <p:sldId id="314" r:id="rId23"/>
    <p:sldId id="315" r:id="rId24"/>
    <p:sldId id="318" r:id="rId25"/>
    <p:sldId id="352" r:id="rId26"/>
    <p:sldId id="312" r:id="rId27"/>
    <p:sldId id="263" r:id="rId28"/>
    <p:sldId id="264" r:id="rId29"/>
    <p:sldId id="265" r:id="rId30"/>
    <p:sldId id="359" r:id="rId31"/>
    <p:sldId id="347" r:id="rId32"/>
    <p:sldId id="336" r:id="rId33"/>
    <p:sldId id="335" r:id="rId34"/>
    <p:sldId id="360" r:id="rId35"/>
    <p:sldId id="348" r:id="rId36"/>
    <p:sldId id="353" r:id="rId37"/>
    <p:sldId id="337" r:id="rId38"/>
    <p:sldId id="358" r:id="rId39"/>
    <p:sldId id="350" r:id="rId40"/>
    <p:sldId id="362" r:id="rId41"/>
    <p:sldId id="35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i McDonald" initials="VM" lastIdx="1" clrIdx="0">
    <p:extLst>
      <p:ext uri="{19B8F6BF-5375-455C-9EA6-DF929625EA0E}">
        <p15:presenceInfo xmlns:p15="http://schemas.microsoft.com/office/powerpoint/2012/main" userId="S::VMcDonald@slq.qld.gov.au::be3b795f-bd58-42e0-a876-27f8bdee0b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4801E-1CAC-4736-A547-98FFF5B8C267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38730-B48A-4845-8076-A6A90651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1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International Year of Indigenous Languages – 2019</a:t>
            </a:r>
          </a:p>
          <a:p>
            <a:endParaRPr lang="en-US" sz="1600" dirty="0"/>
          </a:p>
          <a:p>
            <a:r>
              <a:rPr lang="en-US" sz="1600" dirty="0"/>
              <a:t>It was an opportunity to showcase the language revitalization work that we had been doing for over a decade – documenting, preserving and making accessible language</a:t>
            </a:r>
          </a:p>
          <a:p>
            <a:r>
              <a:rPr lang="en-US" sz="1600" dirty="0"/>
              <a:t>The Exhibition opened on 20 November 2019 – William Barton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Australia's leading didgeridoo players and composers performed at the o</a:t>
            </a:r>
            <a:r>
              <a:rPr lang="en-US" sz="1600" dirty="0"/>
              <a:t>pening event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83D857-88AB-4AFE-9009-7FE04966A54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3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8ABE3C1-DBE1-495D-B57B-2849774B866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12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8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0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9"/>
            <a:ext cx="10363200" cy="14706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7130"/>
            <a:ext cx="85344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69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3" indent="0" algn="ctr">
              <a:buNone/>
              <a:defRPr/>
            </a:lvl6pPr>
            <a:lvl7pPr marL="3657508" indent="0" algn="ctr">
              <a:buNone/>
              <a:defRPr/>
            </a:lvl7pPr>
            <a:lvl8pPr marL="4267092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BA092-1CD1-4BBD-9120-B5F68E9AA396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CC2AB-F85A-4D5B-8C1D-8CAE79792931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667"/>
            <a:ext cx="10363200" cy="136059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7410"/>
            <a:ext cx="10363200" cy="1500255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5" indent="0">
              <a:buNone/>
              <a:defRPr sz="2400"/>
            </a:lvl2pPr>
            <a:lvl3pPr marL="1219169" indent="0">
              <a:buNone/>
              <a:defRPr sz="2133"/>
            </a:lvl3pPr>
            <a:lvl4pPr marL="1828754" indent="0">
              <a:buNone/>
              <a:defRPr sz="1866"/>
            </a:lvl4pPr>
            <a:lvl5pPr marL="2438339" indent="0">
              <a:buNone/>
              <a:defRPr sz="1866"/>
            </a:lvl5pPr>
            <a:lvl6pPr marL="3047923" indent="0">
              <a:buNone/>
              <a:defRPr sz="1866"/>
            </a:lvl6pPr>
            <a:lvl7pPr marL="3657508" indent="0">
              <a:buNone/>
              <a:defRPr sz="1866"/>
            </a:lvl7pPr>
            <a:lvl8pPr marL="4267092" indent="0">
              <a:buNone/>
              <a:defRPr sz="1866"/>
            </a:lvl8pPr>
            <a:lvl9pPr marL="4876678" indent="0">
              <a:buNone/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3A64A-26F2-4723-82DA-9DBD5674203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11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9731"/>
            <a:ext cx="5384800" cy="452615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9731"/>
            <a:ext cx="5384800" cy="452615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9EDD7-0C2E-41B6-92F7-9FA073894D04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8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112"/>
            <a:ext cx="5386917" cy="64115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6" b="1"/>
            </a:lvl2pPr>
            <a:lvl3pPr marL="1219169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3" indent="0">
              <a:buNone/>
              <a:defRPr sz="2133" b="1"/>
            </a:lvl6pPr>
            <a:lvl7pPr marL="3657508" indent="0">
              <a:buNone/>
              <a:defRPr sz="2133" b="1"/>
            </a:lvl7pPr>
            <a:lvl8pPr marL="4267092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262"/>
            <a:ext cx="5386917" cy="3950597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4112"/>
            <a:ext cx="5389034" cy="64115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6" b="1"/>
            </a:lvl2pPr>
            <a:lvl3pPr marL="1219169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3" indent="0">
              <a:buNone/>
              <a:defRPr sz="2133" b="1"/>
            </a:lvl6pPr>
            <a:lvl7pPr marL="3657508" indent="0">
              <a:buNone/>
              <a:defRPr sz="2133" b="1"/>
            </a:lvl7pPr>
            <a:lvl8pPr marL="4267092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5262"/>
            <a:ext cx="5389034" cy="3950597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9F28A-B126-42C4-AF9B-4BA9E97BB88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03BD5-7195-4A54-B472-93E6D3F74B27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11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84433-CCEF-40E3-BE2E-E63531391C7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19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2983"/>
            <a:ext cx="4011084" cy="116169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2983"/>
            <a:ext cx="6815667" cy="585289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4667"/>
            <a:ext cx="4011084" cy="4691203"/>
          </a:xfrm>
        </p:spPr>
        <p:txBody>
          <a:bodyPr/>
          <a:lstStyle>
            <a:lvl1pPr marL="0" indent="0">
              <a:buNone/>
              <a:defRPr sz="1866"/>
            </a:lvl1pPr>
            <a:lvl2pPr marL="609585" indent="0">
              <a:buNone/>
              <a:defRPr sz="1600"/>
            </a:lvl2pPr>
            <a:lvl3pPr marL="1219169" indent="0">
              <a:buNone/>
              <a:defRPr sz="1334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3" indent="0">
              <a:buNone/>
              <a:defRPr sz="1200"/>
            </a:lvl6pPr>
            <a:lvl7pPr marL="3657508" indent="0">
              <a:buNone/>
              <a:defRPr sz="1200"/>
            </a:lvl7pPr>
            <a:lvl8pPr marL="4267092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BD86D-4988-4B6D-A3E7-3AA17CE0D367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6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1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1247"/>
            <a:ext cx="7315200" cy="567092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3644"/>
            <a:ext cx="7315200" cy="411352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69" indent="0">
              <a:buNone/>
              <a:defRPr sz="3200"/>
            </a:lvl3pPr>
            <a:lvl4pPr marL="1828754" indent="0">
              <a:buNone/>
              <a:defRPr sz="2666"/>
            </a:lvl4pPr>
            <a:lvl5pPr marL="2438339" indent="0">
              <a:buNone/>
              <a:defRPr sz="2666"/>
            </a:lvl5pPr>
            <a:lvl6pPr marL="3047923" indent="0">
              <a:buNone/>
              <a:defRPr sz="2666"/>
            </a:lvl6pPr>
            <a:lvl7pPr marL="3657508" indent="0">
              <a:buNone/>
              <a:defRPr sz="2666"/>
            </a:lvl7pPr>
            <a:lvl8pPr marL="4267092" indent="0">
              <a:buNone/>
              <a:defRPr sz="2666"/>
            </a:lvl8pPr>
            <a:lvl9pPr marL="4876678" indent="0">
              <a:buNone/>
              <a:defRPr sz="2666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8338"/>
            <a:ext cx="7315200" cy="804085"/>
          </a:xfrm>
        </p:spPr>
        <p:txBody>
          <a:bodyPr/>
          <a:lstStyle>
            <a:lvl1pPr marL="0" indent="0">
              <a:buNone/>
              <a:defRPr sz="1866"/>
            </a:lvl1pPr>
            <a:lvl2pPr marL="609585" indent="0">
              <a:buNone/>
              <a:defRPr sz="1600"/>
            </a:lvl2pPr>
            <a:lvl3pPr marL="1219169" indent="0">
              <a:buNone/>
              <a:defRPr sz="1334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3" indent="0">
              <a:buNone/>
              <a:defRPr sz="1200"/>
            </a:lvl6pPr>
            <a:lvl7pPr marL="3657508" indent="0">
              <a:buNone/>
              <a:defRPr sz="1200"/>
            </a:lvl7pPr>
            <a:lvl8pPr marL="4267092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6CDAD-203D-41B7-8195-BCE3A76596F5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9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6E841-9484-4DCE-B20F-8B588709524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7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82"/>
            <a:ext cx="2743200" cy="5850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82"/>
            <a:ext cx="8026400" cy="5850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0DC01-2E59-4344-90F0-C43DD74D0359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1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04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9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2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7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6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5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5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D6E9DEC-419B-4CC5-A080-3B06BD5A829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56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90"/>
            <a:ext cx="10972800" cy="114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99731"/>
            <a:ext cx="10972800" cy="452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4376"/>
            <a:ext cx="2844800" cy="47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6"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4376"/>
            <a:ext cx="3860800" cy="47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6"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376"/>
            <a:ext cx="2844800" cy="47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6"/>
            </a:lvl1pPr>
          </a:lstStyle>
          <a:p>
            <a:fld id="{116DB4B5-935A-41D7-8CF0-75233766F10F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6pPr>
      <a:lvl7pPr marL="1219169"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6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1" algn="l" rtl="0" eaLnBrk="1" fontAlgn="base" hangingPunct="1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3" algn="l" rtl="0" eaLnBrk="1" fontAlgn="base" hangingPunct="1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+mn-lt"/>
          <a:cs typeface="+mn-cs"/>
        </a:defRPr>
      </a:lvl4pPr>
      <a:lvl5pPr marL="2743131" indent="-304793" algn="l" rtl="0" eaLnBrk="1" fontAlgn="base" hangingPunct="1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  <a:cs typeface="+mn-cs"/>
        </a:defRPr>
      </a:lvl5pPr>
      <a:lvl6pPr marL="3352716" indent="-304793" algn="l" rtl="0" eaLnBrk="1" fontAlgn="base" hangingPunct="1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  <a:cs typeface="+mn-cs"/>
        </a:defRPr>
      </a:lvl6pPr>
      <a:lvl7pPr marL="3962301" indent="-304793" algn="l" rtl="0" eaLnBrk="1" fontAlgn="base" hangingPunct="1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  <a:cs typeface="+mn-cs"/>
        </a:defRPr>
      </a:lvl7pPr>
      <a:lvl8pPr marL="4571885" indent="-304793" algn="l" rtl="0" eaLnBrk="1" fontAlgn="base" hangingPunct="1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  <a:cs typeface="+mn-cs"/>
        </a:defRPr>
      </a:lvl8pPr>
      <a:lvl9pPr marL="5181470" indent="-304793" algn="l" rtl="0" eaLnBrk="1" fontAlgn="base" hangingPunct="1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9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3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8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2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slq.qld.gov.au/virtual-tours/spoken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youtube.com/watch?v=ubx4IJoNVVI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vicki.mcdonald@slq.qld.gov.au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8428-F152-4E3A-991A-FFF5D9DE9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latin typeface="Century Gothic" panose="020B0502020202020204" pitchFamily="34" charset="0"/>
              </a:rPr>
              <a:t>Inspiring possibilities</a:t>
            </a:r>
            <a:br>
              <a:rPr lang="en-AU" dirty="0">
                <a:latin typeface="Century Gothic" panose="020B0502020202020204" pitchFamily="34" charset="0"/>
              </a:rPr>
            </a:br>
            <a:r>
              <a:rPr lang="en-AU" sz="3200" dirty="0" err="1">
                <a:latin typeface="Century Gothic" panose="020B0502020202020204" pitchFamily="34" charset="0"/>
              </a:rPr>
              <a:t>vicki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mcdonald</a:t>
            </a:r>
            <a:endParaRPr lang="en-AU" sz="3200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14A72-BD14-4024-8144-6E7B08E29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3790" y="5108713"/>
            <a:ext cx="3312403" cy="1314464"/>
          </a:xfrm>
        </p:spPr>
        <p:txBody>
          <a:bodyPr>
            <a:normAutofit fontScale="55000" lnSpcReduction="2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National Library of the Philippines | ASEAN</a:t>
            </a:r>
          </a:p>
          <a:p>
            <a:endParaRPr lang="en-AU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Capacity Building in Library Services: 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Re-framing Libraries, Setting the New Normal</a:t>
            </a:r>
            <a:endParaRPr lang="en-AU" sz="2200" b="1" dirty="0">
              <a:latin typeface="Century Gothic" panose="020B0502020202020204" pitchFamily="34" charset="0"/>
            </a:endParaRPr>
          </a:p>
          <a:p>
            <a:endParaRPr lang="en-AU" dirty="0">
              <a:latin typeface="Century Gothic" panose="020B0502020202020204" pitchFamily="34" charset="0"/>
            </a:endParaRPr>
          </a:p>
          <a:p>
            <a:r>
              <a:rPr lang="en-AU" dirty="0">
                <a:latin typeface="Century Gothic" panose="020B0502020202020204" pitchFamily="34" charset="0"/>
              </a:rPr>
              <a:t>17 November 2021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085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E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CB0C2-766D-4BAE-BFB3-83E19CD9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F9284-4505-46CA-A96D-E856C614B86C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Shared experiences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Grow our audiences through rewarding experiences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</a:rPr>
              <a:t>Visits onsite &amp; online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</a:rPr>
              <a:t>Number of new members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</a:rPr>
              <a:t>Visits to public libraries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99F49-66F3-4DC2-BA65-66D28749206B}"/>
              </a:ext>
            </a:extLst>
          </p:cNvPr>
          <p:cNvSpPr txBox="1"/>
          <p:nvPr/>
        </p:nvSpPr>
        <p:spPr>
          <a:xfrm>
            <a:off x="545083" y="5200190"/>
            <a:ext cx="3224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Objective 2 </a:t>
            </a:r>
          </a:p>
        </p:txBody>
      </p:sp>
    </p:spTree>
    <p:extLst>
      <p:ext uri="{BB962C8B-B14F-4D97-AF65-F5344CB8AC3E}">
        <p14:creationId xmlns:p14="http://schemas.microsoft.com/office/powerpoint/2010/main" val="108493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E6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65BC1-A1BC-4AC9-9D62-ABAFAA05EBAD}"/>
              </a:ext>
            </a:extLst>
          </p:cNvPr>
          <p:cNvSpPr txBox="1"/>
          <p:nvPr/>
        </p:nvSpPr>
        <p:spPr>
          <a:xfrm>
            <a:off x="524256" y="4881186"/>
            <a:ext cx="6594189" cy="1511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Our strategies to achieve 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Shared experiences</a:t>
            </a:r>
          </a:p>
        </p:txBody>
      </p:sp>
      <p:pic>
        <p:nvPicPr>
          <p:cNvPr id="8" name="Picture 7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D02EF55C-32D8-4D72-9DF2-114FDCBF5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91F0E-7192-49F3-A493-6C1373B84ED9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pPr marL="457200" marR="0" lvl="0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Improve access so it’s easier to find and use information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 on interactions — where clients can create and participate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Scale services to reach new audiences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Seek opportunities to promote literacy in all its forms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Advocate for public libraries and partner with local government to enable a thriving network of public libraries and IKCs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B970A-A4C6-4A10-B7BE-EEB4B4BD624B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457200" marR="0" lvl="0" indent="-457200" defTabSz="914400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9947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D5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table, person, man&#10;&#10;Description automatically generated">
            <a:extLst>
              <a:ext uri="{FF2B5EF4-FFF2-40B4-BE49-F238E27FC236}">
                <a16:creationId xmlns:a16="http://schemas.microsoft.com/office/drawing/2014/main" id="{CAD3C243-4320-463A-8232-A6317CEEB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F9284-4505-46CA-A96D-E856C614B86C}"/>
              </a:ext>
            </a:extLst>
          </p:cNvPr>
          <p:cNvSpPr txBox="1"/>
          <p:nvPr/>
        </p:nvSpPr>
        <p:spPr>
          <a:xfrm>
            <a:off x="7762533" y="917725"/>
            <a:ext cx="3887844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Future-focused people and processes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Enable continuous improvement and innovation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Customer satisfaction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Average cost per visit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7CAB0-C82D-4A20-928E-D9FEF32D8C3F}"/>
              </a:ext>
            </a:extLst>
          </p:cNvPr>
          <p:cNvSpPr txBox="1"/>
          <p:nvPr/>
        </p:nvSpPr>
        <p:spPr>
          <a:xfrm>
            <a:off x="467068" y="5200190"/>
            <a:ext cx="3143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Objective 3</a:t>
            </a:r>
          </a:p>
        </p:txBody>
      </p:sp>
    </p:spTree>
    <p:extLst>
      <p:ext uri="{BB962C8B-B14F-4D97-AF65-F5344CB8AC3E}">
        <p14:creationId xmlns:p14="http://schemas.microsoft.com/office/powerpoint/2010/main" val="401515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5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65BC1-A1BC-4AC9-9D62-ABAFAA05EBAD}"/>
              </a:ext>
            </a:extLst>
          </p:cNvPr>
          <p:cNvSpPr txBox="1"/>
          <p:nvPr/>
        </p:nvSpPr>
        <p:spPr>
          <a:xfrm>
            <a:off x="524256" y="4761173"/>
            <a:ext cx="674374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spc="1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Our strategies to achieve </a:t>
            </a:r>
          </a:p>
          <a:p>
            <a:pPr marL="0" marR="0" lvl="0" indent="0" algn="r" defTabSz="91440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spc="1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Future-focused people and processes</a:t>
            </a:r>
          </a:p>
        </p:txBody>
      </p:sp>
      <p:pic>
        <p:nvPicPr>
          <p:cNvPr id="8" name="Picture 7" descr="A person standing at a counter&#10;&#10;Description automatically generated">
            <a:extLst>
              <a:ext uri="{FF2B5EF4-FFF2-40B4-BE49-F238E27FC236}">
                <a16:creationId xmlns:a16="http://schemas.microsoft.com/office/drawing/2014/main" id="{CD54F0D1-BDF5-450B-9884-50E08A7E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B970A-A4C6-4A10-B7BE-EEB4B4BD624B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457200" marR="0" lvl="0" indent="-457200" defTabSz="914400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 culturally diverse workforce, with different skillsets, experiences and thinking styles 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Share, understand, and challenge our own and others’ work so we continue to transform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Evaluate our services and share compelling stories of impact</a:t>
            </a:r>
          </a:p>
          <a:p>
            <a:pPr marL="457200" marR="0" lvl="0" indent="-4572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Attract investment and partnerships</a:t>
            </a:r>
          </a:p>
        </p:txBody>
      </p:sp>
    </p:spTree>
    <p:extLst>
      <p:ext uri="{BB962C8B-B14F-4D97-AF65-F5344CB8AC3E}">
        <p14:creationId xmlns:p14="http://schemas.microsoft.com/office/powerpoint/2010/main" val="420473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88A901F-2380-409D-B12F-3A0FDAFA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14CD50C8-2F85-4F12-A5B5-9336E254A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18DD3C-AECB-422E-BF3A-25F49DF30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CC9D5-711D-48B9-8129-41BA9DDB6B36}"/>
              </a:ext>
            </a:extLst>
          </p:cNvPr>
          <p:cNvSpPr txBox="1"/>
          <p:nvPr/>
        </p:nvSpPr>
        <p:spPr>
          <a:xfrm>
            <a:off x="613611" y="685893"/>
            <a:ext cx="3566407" cy="2989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Key initiatives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73669D-B21F-48ED-BC1D-FFD25A3D8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tudents looking at State Library of Queensland building map Level 1">
            <a:extLst>
              <a:ext uri="{FF2B5EF4-FFF2-40B4-BE49-F238E27FC236}">
                <a16:creationId xmlns:a16="http://schemas.microsoft.com/office/drawing/2014/main" id="{B2C4236E-E063-4982-8881-DC3363D7D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4654984" y="975"/>
            <a:ext cx="7533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4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E2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Truth-telling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95A2A8-35DB-40E3-A0C9-041618ED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0961" y="1283524"/>
            <a:ext cx="3986783" cy="4852362"/>
          </a:xfrm>
        </p:spPr>
        <p:txBody>
          <a:bodyPr vert="horz" lIns="45720" tIns="45720" rIns="45720" bIns="45720" rtlCol="0" anchor="ctr">
            <a:normAutofit lnSpcReduction="10000"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An opportunity for 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Aboriginal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 and 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Torres Strait Islander peoples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record evidence about past actions and share their culture, heritage and history with the broader community.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0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96B373-C0B0-48F1-B69F-E701E3C05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5155" cy="6859578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AC8D1-BE74-4727-9793-4365266D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01" y="6166098"/>
            <a:ext cx="12290276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69E48B-C63B-4189-A7D4-3BA77889E274}"/>
              </a:ext>
            </a:extLst>
          </p:cNvPr>
          <p:cNvSpPr txBox="1"/>
          <p:nvPr/>
        </p:nvSpPr>
        <p:spPr>
          <a:xfrm>
            <a:off x="3047370" y="3056331"/>
            <a:ext cx="6094740" cy="74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326" marR="0" lvl="0" indent="-457326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26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2F7246D-C5A4-4B2F-99B5-054080DD4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322106" y="161729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ject 15">
            <a:extLst>
              <a:ext uri="{FF2B5EF4-FFF2-40B4-BE49-F238E27FC236}">
                <a16:creationId xmlns:a16="http://schemas.microsoft.com/office/drawing/2014/main" id="{78A9DFD8-3C7E-47EA-A37C-D6C81B5FD7E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4" y="3400597"/>
            <a:ext cx="2676579" cy="2776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E1D5F-DEBD-4E8D-8ADF-C368A0F16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159924" y="3395881"/>
            <a:ext cx="2837076" cy="278595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F0C3D30-97F6-436D-A501-F7FBB8B67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343" y="161729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FEE4AA-FDC3-46A3-8875-B840D4F83BEB}"/>
              </a:ext>
            </a:extLst>
          </p:cNvPr>
          <p:cNvSpPr/>
          <p:nvPr/>
        </p:nvSpPr>
        <p:spPr>
          <a:xfrm>
            <a:off x="321734" y="6385142"/>
            <a:ext cx="11509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cap="all" spc="200" dirty="0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charset="0"/>
              </a:rPr>
              <a:t>Kuril </a:t>
            </a:r>
            <a:r>
              <a:rPr lang="en-US" cap="all" spc="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cs typeface="Arial" charset="0"/>
              </a:rPr>
              <a:t>dhagun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8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245AD66-4E97-43D2-80BF-2A27A92AE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4672" y="-79200"/>
            <a:ext cx="5205093" cy="70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CEE2B1C-F575-46F4-A2C9-1B7577CC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045" y="-314622"/>
            <a:ext cx="7192130" cy="4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FD1CB6-C0FC-4E63-81F0-75988875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045" y="3933850"/>
            <a:ext cx="7192130" cy="47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DF0EE-3480-41C6-B8C0-8F22182ABBDF}"/>
              </a:ext>
            </a:extLst>
          </p:cNvPr>
          <p:cNvSpPr txBox="1"/>
          <p:nvPr/>
        </p:nvSpPr>
        <p:spPr>
          <a:xfrm>
            <a:off x="-88491" y="6457890"/>
            <a:ext cx="1228049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0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Bwgcolman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dancers from Palm Island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53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0F330-47D8-4D23-B97C-FF51203762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" y="1161886"/>
            <a:ext cx="11950700" cy="445163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6C5A6-7B2F-402B-B7EA-A58A600B07E6}"/>
              </a:ext>
            </a:extLst>
          </p:cNvPr>
          <p:cNvSpPr txBox="1"/>
          <p:nvPr/>
        </p:nvSpPr>
        <p:spPr>
          <a:xfrm>
            <a:off x="165183" y="5911154"/>
            <a:ext cx="483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Urab</a:t>
            </a:r>
            <a:r>
              <a:rPr lang="en-US" sz="2000" dirty="0">
                <a:latin typeface="Century Gothic" panose="020B0502020202020204" pitchFamily="34" charset="0"/>
              </a:rPr>
              <a:t> dancers, from the Torres Strait</a:t>
            </a:r>
          </a:p>
        </p:txBody>
      </p:sp>
    </p:spTree>
    <p:extLst>
      <p:ext uri="{BB962C8B-B14F-4D97-AF65-F5344CB8AC3E}">
        <p14:creationId xmlns:p14="http://schemas.microsoft.com/office/powerpoint/2010/main" val="169145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AA0F4-C285-4373-9F7C-80EB663E28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4" y="0"/>
            <a:ext cx="3200356" cy="18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D4DDE-8EF6-4EA0-86F8-FF4986CC3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9921"/>
            <a:ext cx="3200356" cy="18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3122B-5EB4-42EB-A607-BF7FC20DA5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" y="5071587"/>
            <a:ext cx="3195717" cy="1797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B36B9-2078-4DFE-8A0E-E65F660EAA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665" y="0"/>
            <a:ext cx="3195717" cy="1797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53818-A4EE-4885-8548-2D3F299D60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" y="1788001"/>
            <a:ext cx="3195717" cy="1797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3CB43-A8EC-4D64-A898-E262E46CC4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529" y="1781020"/>
            <a:ext cx="3195717" cy="1797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CACE8-8A13-433C-9B31-7EDCCA48D7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710" y="0"/>
            <a:ext cx="3167354" cy="1781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82875-3AC8-4020-8700-8ECBF60330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64" y="0"/>
            <a:ext cx="3225177" cy="1814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845D27-7F23-4536-8348-5796357DE8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290" y="5069168"/>
            <a:ext cx="3166258" cy="1781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801D40-64E5-4684-9E96-3D48AE0EAB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360" y="3573508"/>
            <a:ext cx="3167354" cy="1781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E39C7-1FF5-46DC-9BA0-3648A81AF24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69" y="1805567"/>
            <a:ext cx="3239672" cy="1822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F35C7-7002-416B-BF46-08AB163A9A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957" y="3601109"/>
            <a:ext cx="3305413" cy="1859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56A32-038F-44FB-8B20-57CB7B318DC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501" y="5088158"/>
            <a:ext cx="3166258" cy="1781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F9AD7D-37C0-4135-96F2-B920BEAF9DA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032" y="3604772"/>
            <a:ext cx="3298901" cy="1855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7B37D3-E1B8-46DE-9CC7-029CDCA1EE6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67" y="5359631"/>
            <a:ext cx="3305413" cy="18592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1B76D8-4116-4918-B269-36BE7774411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957" y="1776157"/>
            <a:ext cx="3305414" cy="18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9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E2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741528"/>
            <a:ext cx="6907376" cy="16252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Indigenous </a:t>
            </a:r>
            <a:br>
              <a:rPr lang="en-US" sz="4400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4400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languages program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9664" y="1283524"/>
            <a:ext cx="3986783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Actively 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</a:rPr>
              <a:t>supporting  communities in the revival, documentation and preservation of traditional languages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DED6254-C657-48D7-B3D9-C0F519476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465718"/>
            <a:ext cx="5722784" cy="382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30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4059C-0F3F-4749-ABB1-CCBA6B982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3681" y="321823"/>
            <a:ext cx="11544638" cy="62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86C718-1951-44E4-AA68-3D55C9356069}"/>
              </a:ext>
            </a:extLst>
          </p:cNvPr>
          <p:cNvSpPr/>
          <p:nvPr/>
        </p:nvSpPr>
        <p:spPr bwMode="auto">
          <a:xfrm>
            <a:off x="609759" y="275153"/>
            <a:ext cx="10975658" cy="11429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Spoken: celebrating Queensland’s languages –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slq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gallery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BFFEB-7638-4C4B-990B-C7CA9F5CAF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74564" y="1701602"/>
            <a:ext cx="10975658" cy="452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959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81509-2024-4E76-A4F5-550C83CA1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5155" cy="685957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8B031-1AFD-4FAF-8ADB-C1C2BC77B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73810"/>
            <a:ext cx="5844286" cy="32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77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0F6EF0-B9BB-4700-AD97-C80C0A36D5B9}"/>
              </a:ext>
            </a:extLst>
          </p:cNvPr>
          <p:cNvSpPr txBox="1"/>
          <p:nvPr/>
        </p:nvSpPr>
        <p:spPr bwMode="auto">
          <a:xfrm>
            <a:off x="609759" y="275153"/>
            <a:ext cx="10975658" cy="11429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Spoken: celebrating Queensland languages – virtual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29090-1EC6-40EF-8F8A-A5B4F4A18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9759" y="1600101"/>
            <a:ext cx="10975658" cy="452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35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13023CA8-C8BC-4954-A5C9-8813C7A1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775"/>
            <a:ext cx="12192000" cy="6508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62BEB1-65AB-4895-9A7F-25A7099B314E}"/>
              </a:ext>
            </a:extLst>
          </p:cNvPr>
          <p:cNvSpPr txBox="1"/>
          <p:nvPr/>
        </p:nvSpPr>
        <p:spPr>
          <a:xfrm>
            <a:off x="2424635" y="2926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1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6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Literacy</a:t>
            </a:r>
            <a:r>
              <a:rPr lang="en-US" spc="1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D5140-4BF3-4AB3-BF5A-4629F808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2414" y="1002818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First 5 Forever is an initiative of the Queensland Government, coordinated by State Library of Queensland and delivered in partnership with local government.</a:t>
            </a: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Since launching in 2015 there have been more than 4 million attendances at First 5 Forever activities in public libraries and Indigenous Knowledge </a:t>
            </a:r>
            <a:r>
              <a:rPr lang="en-US" sz="2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Centres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 across Queensland.</a:t>
            </a:r>
          </a:p>
        </p:txBody>
      </p:sp>
    </p:spTree>
    <p:extLst>
      <p:ext uri="{BB962C8B-B14F-4D97-AF65-F5344CB8AC3E}">
        <p14:creationId xmlns:p14="http://schemas.microsoft.com/office/powerpoint/2010/main" val="2814383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E8B21-07AC-43B5-927F-61F28FB47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" y="-276294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3F0BF-7E30-4AFA-8330-D284A4ECE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8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93C457-44B6-44AA-B8F3-D9BF1AC54463}"/>
              </a:ext>
            </a:extLst>
          </p:cNvPr>
          <p:cNvSpPr txBox="1"/>
          <p:nvPr/>
        </p:nvSpPr>
        <p:spPr bwMode="auto">
          <a:xfrm>
            <a:off x="377687" y="294967"/>
            <a:ext cx="10972800" cy="114264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fontAlgn="base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Little moments, big impact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8027C39-9B6E-4C93-9DB8-4D415896BD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99731"/>
            <a:ext cx="10972800" cy="4526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25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ensland">
            <a:extLst>
              <a:ext uri="{FF2B5EF4-FFF2-40B4-BE49-F238E27FC236}">
                <a16:creationId xmlns:a16="http://schemas.microsoft.com/office/drawing/2014/main" id="{41A430C6-9E4E-48F8-A0F1-03B1C84F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26" y="1265570"/>
            <a:ext cx="511333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50E58C-D361-4D3B-91ED-CFB3CF886719}"/>
              </a:ext>
            </a:extLst>
          </p:cNvPr>
          <p:cNvSpPr/>
          <p:nvPr/>
        </p:nvSpPr>
        <p:spPr>
          <a:xfrm>
            <a:off x="6096000" y="1050919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QUEENSLAND – the facts</a:t>
            </a:r>
          </a:p>
          <a:p>
            <a:pPr lvl="0">
              <a:defRPr/>
            </a:pPr>
            <a:endParaRPr lang="en-AU" altLang="en-US" sz="2400" b="1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lvl="0">
              <a:defRPr/>
            </a:pPr>
            <a:r>
              <a:rPr lang="en-AU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Size</a:t>
            </a:r>
            <a:r>
              <a:rPr lang="en-AU" altLang="en-US" sz="24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:1.85M square kilometres</a:t>
            </a:r>
          </a:p>
          <a:p>
            <a:pPr marL="342900" lvl="0" indent="-342900">
              <a:buFontTx/>
              <a:buChar char="-"/>
              <a:defRPr/>
            </a:pPr>
            <a:r>
              <a:rPr lang="en-US" sz="2400" dirty="0">
                <a:latin typeface="Century Gothic" panose="020B0502020202020204" pitchFamily="34" charset="0"/>
              </a:rPr>
              <a:t>six times the size of </a:t>
            </a:r>
            <a:r>
              <a:rPr lang="en-US" sz="2400" b="1" dirty="0">
                <a:latin typeface="Century Gothic" panose="020B0502020202020204" pitchFamily="34" charset="0"/>
              </a:rPr>
              <a:t>The Philippines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</a:p>
          <a:p>
            <a:pPr lvl="0">
              <a:defRPr/>
            </a:pPr>
            <a:endParaRPr lang="en-US" altLang="en-US" sz="2400" b="1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lvl="0"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Population: </a:t>
            </a:r>
          </a:p>
          <a:p>
            <a:pPr lvl="0">
              <a:defRPr/>
            </a:pP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5.185 Million (Queensland)</a:t>
            </a:r>
          </a:p>
          <a:p>
            <a:pPr lvl="0">
              <a:defRPr/>
            </a:pPr>
            <a:endParaRPr lang="en-US" altLang="en-US" sz="24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lvl="0"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First Nations: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Aboriginal and Torres Strait Islander peoples</a:t>
            </a:r>
          </a:p>
          <a:p>
            <a:pPr lvl="0">
              <a:defRPr/>
            </a:pP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~3% of the population</a:t>
            </a:r>
            <a:endParaRPr lang="en-AU" altLang="en-US" sz="24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8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B73DEAEA-BFDB-410C-89E7-02514506C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6EAAB671-E1B2-4834-B3F6-E0A2D3BE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9B43EBB-719F-4C01-AECE-1D876283B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63AA2-F53E-454B-9C5A-90A51B9EC7C5}"/>
              </a:ext>
            </a:extLst>
          </p:cNvPr>
          <p:cNvSpPr txBox="1"/>
          <p:nvPr/>
        </p:nvSpPr>
        <p:spPr>
          <a:xfrm>
            <a:off x="636805" y="640080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Stories for little Queenslanders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B70B32-BD93-4B4F-B210-8956E300D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C596BB-EE3D-4FC6-96AF-F1CC0FFF2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984" y="834516"/>
            <a:ext cx="6896936" cy="5189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CAD48-F85F-442F-BA4A-CE5E9C677A6A}"/>
              </a:ext>
            </a:extLst>
          </p:cNvPr>
          <p:cNvSpPr txBox="1"/>
          <p:nvPr/>
        </p:nvSpPr>
        <p:spPr>
          <a:xfrm>
            <a:off x="271797" y="4565750"/>
            <a:ext cx="405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https://www.slq.qld.gov.au/first5forever/books</a:t>
            </a:r>
          </a:p>
        </p:txBody>
      </p:sp>
    </p:spTree>
    <p:extLst>
      <p:ext uri="{BB962C8B-B14F-4D97-AF65-F5344CB8AC3E}">
        <p14:creationId xmlns:p14="http://schemas.microsoft.com/office/powerpoint/2010/main" val="252144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D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Learning </a:t>
            </a:r>
            <a:b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from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BBCCA-9CA8-47D7-9183-F156AE8D3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When schools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closed in March 2020 (due to COVID-19) we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aggregated</a:t>
            </a:r>
            <a:r>
              <a:rPr lang="en-US" sz="2000" spc="5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our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web presence of collection resources, online tools, supporting the Australian</a:t>
            </a:r>
            <a:r>
              <a:rPr lang="en-US" sz="2000" spc="5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curriculum. 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It was developed to support students, parents and teachers to inspire,</a:t>
            </a:r>
            <a:r>
              <a:rPr lang="en-US" sz="2000" spc="-235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challenge</a:t>
            </a:r>
            <a:r>
              <a:rPr lang="en-US" sz="2000" spc="5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2000" spc="5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engage.</a:t>
            </a:r>
          </a:p>
        </p:txBody>
      </p:sp>
    </p:spTree>
    <p:extLst>
      <p:ext uri="{BB962C8B-B14F-4D97-AF65-F5344CB8AC3E}">
        <p14:creationId xmlns:p14="http://schemas.microsoft.com/office/powerpoint/2010/main" val="2275597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FBFF5D-7968-47E5-8C4C-CD0F1C0F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6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A3C76C-7559-459F-9999-56154D65F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43467" y="643467"/>
            <a:ext cx="5291667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014F6-2FDA-4102-A4F2-A1F90ADE99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4" r="-2" b="13468"/>
          <a:stretch/>
        </p:blipFill>
        <p:spPr>
          <a:xfrm>
            <a:off x="6256868" y="643467"/>
            <a:ext cx="52916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6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2F8EF-C69C-4000-9DED-C7D6CD4DF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95755"/>
            <a:ext cx="8396701" cy="348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127FA-753D-4EEF-9E60-CF2644640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327" y="3501715"/>
            <a:ext cx="8043655" cy="33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9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74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661158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none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Digital inclusion</a:t>
            </a:r>
          </a:p>
        </p:txBody>
      </p:sp>
      <p:pic>
        <p:nvPicPr>
          <p:cNvPr id="1026" name="Picture 2" descr="An older people sitting in front of a laptop">
            <a:extLst>
              <a:ext uri="{FF2B5EF4-FFF2-40B4-BE49-F238E27FC236}">
                <a16:creationId xmlns:a16="http://schemas.microsoft.com/office/drawing/2014/main" id="{5D2EF61E-F36E-4F4A-8DD7-2CA84A525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6027" y="300297"/>
            <a:ext cx="601335" cy="2195450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endParaRPr lang="en-US" dirty="0">
              <a:solidFill>
                <a:srgbClr val="FFFFFF"/>
              </a:solidFill>
              <a:effectLst/>
            </a:endParaRPr>
          </a:p>
        </p:txBody>
      </p:sp>
      <p:pic>
        <p:nvPicPr>
          <p:cNvPr id="1028" name="Picture 4" descr="A group of women using laptops">
            <a:extLst>
              <a:ext uri="{FF2B5EF4-FFF2-40B4-BE49-F238E27FC236}">
                <a16:creationId xmlns:a16="http://schemas.microsoft.com/office/drawing/2014/main" id="{4FF403FF-24AF-4D94-A93F-7D25DAE2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234" y="434375"/>
            <a:ext cx="4136484" cy="31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oela library">
            <a:extLst>
              <a:ext uri="{FF2B5EF4-FFF2-40B4-BE49-F238E27FC236}">
                <a16:creationId xmlns:a16="http://schemas.microsoft.com/office/drawing/2014/main" id="{48FAC31D-DB58-4168-8613-3AC42A21B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219" y="3649919"/>
            <a:ext cx="4136484" cy="27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2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45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4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A3CF4-68A6-4AC2-88E0-72B0D1A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8B465-66FB-43F9-BE93-53E2A5C52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3B825-141A-4C20-961B-3CB711DB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7363" y="917725"/>
            <a:ext cx="4010381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Vicki McDonald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State Librarian and Chief Exe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cutive Officer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State Library of Queensland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endParaRPr lang="en-US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icki.mcdonald@slq.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qld.gov.au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endParaRPr lang="en-US" sz="20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Twitter: </a:t>
            </a:r>
            <a:r>
              <a:rPr lang="en-US" sz="2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coffeemiss</a:t>
            </a:r>
            <a:endParaRPr lang="en-US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endParaRPr lang="en-US" sz="20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defRPr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www.slq.qld.gov.au</a:t>
            </a:r>
            <a:endParaRPr lang="en-US" sz="20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4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3B15369E-EA30-49AB-9998-F9E2D51A1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50" y="68263"/>
            <a:ext cx="11953875" cy="672306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08893-010B-49EF-BE36-D8F4D3021D6C}"/>
              </a:ext>
            </a:extLst>
          </p:cNvPr>
          <p:cNvSpPr txBox="1"/>
          <p:nvPr/>
        </p:nvSpPr>
        <p:spPr>
          <a:xfrm>
            <a:off x="133530" y="6490256"/>
            <a:ext cx="3212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State Library of Queensland. Photo by Jon </a:t>
            </a:r>
            <a:r>
              <a:rPr lang="en-US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Linkins</a:t>
            </a:r>
            <a:endParaRPr 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0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7">
            <a:extLst>
              <a:ext uri="{FF2B5EF4-FFF2-40B4-BE49-F238E27FC236}">
                <a16:creationId xmlns:a16="http://schemas.microsoft.com/office/drawing/2014/main" id="{988A901F-2380-409D-B12F-3A0FDAFA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9">
            <a:extLst>
              <a:ext uri="{FF2B5EF4-FFF2-40B4-BE49-F238E27FC236}">
                <a16:creationId xmlns:a16="http://schemas.microsoft.com/office/drawing/2014/main" id="{14CD50C8-2F85-4F12-A5B5-9336E254A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B4EE6-F842-45CB-A2A5-610666EF86EB}"/>
              </a:ext>
            </a:extLst>
          </p:cNvPr>
          <p:cNvSpPr txBox="1"/>
          <p:nvPr/>
        </p:nvSpPr>
        <p:spPr>
          <a:xfrm>
            <a:off x="324468" y="4960137"/>
            <a:ext cx="7905132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Why do we work in libraries?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01FBF-A52F-43B5-959F-D1320E1AC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B5DEE-4D2B-4AB0-B1B4-F278199D44C4}"/>
              </a:ext>
            </a:extLst>
          </p:cNvPr>
          <p:cNvSpPr txBox="1"/>
          <p:nvPr/>
        </p:nvSpPr>
        <p:spPr>
          <a:xfrm>
            <a:off x="8542331" y="5264106"/>
            <a:ext cx="359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State Library of Queensland staff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November 2016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0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34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616BF-88DA-4E06-8EFC-24B7851CFC2C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 spc="1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Our purpose</a:t>
            </a:r>
            <a:endParaRPr lang="en-US" sz="5000" cap="all" spc="100" dirty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1AED2-CDCF-40D1-97CF-7B8867921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1F89F-4E5B-4CCB-9CE2-9CF036E22BE7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77500" lnSpcReduction="2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</a:pPr>
            <a:br>
              <a:rPr lang="en-US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Founded in 1896, State Library of Queensland is the leading reference and research library in Queensland.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2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State Library is responsible for </a:t>
            </a:r>
            <a:r>
              <a:rPr lang="en-US" sz="2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collecting and preserving a comprehensive collection of Queensland’s cultural and documentary heritage</a:t>
            </a:r>
            <a: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providing free access to information for all Queenslanders</a:t>
            </a:r>
            <a: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, and for the </a:t>
            </a:r>
            <a:r>
              <a:rPr lang="en-US" sz="2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advancement of public libraries across the state</a:t>
            </a:r>
            <a: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br>
              <a:rPr lang="en-US" sz="22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en-US" sz="22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0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E5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58314A-1B9C-416E-BD6C-7D0F17820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2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41600-92D7-4BD1-8A5E-419353086744}"/>
              </a:ext>
            </a:extLst>
          </p:cNvPr>
          <p:cNvSpPr txBox="1"/>
          <p:nvPr/>
        </p:nvSpPr>
        <p:spPr>
          <a:xfrm>
            <a:off x="8135507" y="1230390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 lnSpcReduction="10000"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b="1" i="0" u="none" strike="noStrike" cap="all" spc="20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endParaRPr lang="en-US" b="1" cap="all" spc="200" dirty="0">
              <a:solidFill>
                <a:srgbClr val="FFFFFF"/>
              </a:solidFill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endParaRPr kumimoji="0" lang="en-US" b="1" i="0" u="none" strike="noStrike" cap="all" spc="20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endParaRPr lang="en-US" b="1" cap="all" spc="200" dirty="0">
              <a:solidFill>
                <a:srgbClr val="FFFFFF"/>
              </a:solidFill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endParaRPr kumimoji="0" lang="en-US" b="1" i="0" u="none" strike="noStrike" cap="all" spc="20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4000" spc="200" dirty="0">
                <a:solidFill>
                  <a:srgbClr val="FFFFFF"/>
                </a:solidFill>
                <a:latin typeface="Century Gothic" panose="020B0502020202020204" pitchFamily="34" charset="0"/>
              </a:rPr>
              <a:t>Inspiring possibilities through knowledge, stories and creativity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50288-D7A1-4A7D-AF47-D718CBCBE34B}"/>
              </a:ext>
            </a:extLst>
          </p:cNvPr>
          <p:cNvSpPr txBox="1"/>
          <p:nvPr/>
        </p:nvSpPr>
        <p:spPr>
          <a:xfrm>
            <a:off x="3181373" y="5215028"/>
            <a:ext cx="41059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5000" b="1" i="0" u="none" strike="noStrike" cap="all" spc="20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143149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4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E1FD5-4C68-44CA-95EF-93200E838A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F9284-4505-46CA-A96D-E856C614B86C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Trusted Content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Collect, preserve and provide access to trusted content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Number of additions to the collection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Use of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F132C-A93B-4E0A-8695-EFAEE3A1D623}"/>
              </a:ext>
            </a:extLst>
          </p:cNvPr>
          <p:cNvSpPr txBox="1"/>
          <p:nvPr/>
        </p:nvSpPr>
        <p:spPr>
          <a:xfrm>
            <a:off x="301386" y="5200190"/>
            <a:ext cx="3044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Objective 1</a:t>
            </a:r>
          </a:p>
        </p:txBody>
      </p:sp>
    </p:spTree>
    <p:extLst>
      <p:ext uri="{BB962C8B-B14F-4D97-AF65-F5344CB8AC3E}">
        <p14:creationId xmlns:p14="http://schemas.microsoft.com/office/powerpoint/2010/main" val="144905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13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window, woman&#10;&#10;Description automatically generated">
            <a:extLst>
              <a:ext uri="{FF2B5EF4-FFF2-40B4-BE49-F238E27FC236}">
                <a16:creationId xmlns:a16="http://schemas.microsoft.com/office/drawing/2014/main" id="{4BDC9FE9-3D8E-4E40-AD70-21900E475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EB3FC-7759-400E-9F88-5DF608A39AB9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90325-0121-4F19-B840-B014CF721EA0}"/>
              </a:ext>
            </a:extLst>
          </p:cNvPr>
          <p:cNvSpPr txBox="1"/>
          <p:nvPr/>
        </p:nvSpPr>
        <p:spPr>
          <a:xfrm>
            <a:off x="804125" y="5137096"/>
            <a:ext cx="6483198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Our strategies to achieve </a:t>
            </a:r>
          </a:p>
          <a:p>
            <a:pPr marL="0" marR="0" lvl="0" indent="0" algn="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Trusted 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D53D8-FD97-4941-B5C3-F68388B99AE6}"/>
              </a:ext>
            </a:extLst>
          </p:cNvPr>
          <p:cNvSpPr txBox="1"/>
          <p:nvPr/>
        </p:nvSpPr>
        <p:spPr>
          <a:xfrm>
            <a:off x="7734867" y="1509668"/>
            <a:ext cx="36951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0003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rPr>
              <a:t>Seek diverse stories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0003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rPr>
              <a:t>Encourage and collaborate on research to deepen knowledge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0003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rPr>
              <a:t>Engage with people as seekers and creators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0003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rPr>
              <a:t>Preserve the collection for future generations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0003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rPr>
              <a:t>Intentionally collect a trusted record of Queensland</a:t>
            </a:r>
          </a:p>
        </p:txBody>
      </p:sp>
    </p:spTree>
    <p:extLst>
      <p:ext uri="{BB962C8B-B14F-4D97-AF65-F5344CB8AC3E}">
        <p14:creationId xmlns:p14="http://schemas.microsoft.com/office/powerpoint/2010/main" val="3570892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1_SLQ turquoise_powerpoint template">
  <a:themeElements>
    <a:clrScheme name="SLQ turquoise_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Q turquoise_powerpoin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Q turquoise_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turquoise_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turquoise_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turquoise_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turquoise_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turquoise_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turquoise_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L Standard Document" ma:contentTypeID="0x010100575D39318B31CB4291041CD638C8170700A827416048A91744AEB2DC6BE4F37C86" ma:contentTypeVersion="4" ma:contentTypeDescription="Content type used for all standard State Library document libraries to apply standard global metadata. PUBLISHED 22/12/2020 v8 - Added BCS fields. " ma:contentTypeScope="" ma:versionID="8d2a91e4c64ae11b5938cc220ddeb538">
  <xsd:schema xmlns:xsd="http://www.w3.org/2001/XMLSchema" xmlns:xs="http://www.w3.org/2001/XMLSchema" xmlns:p="http://schemas.microsoft.com/office/2006/metadata/properties" xmlns:ns2="64cbdf78-7192-46f9-b3e6-158edc1eabaa" targetNamespace="http://schemas.microsoft.com/office/2006/metadata/properties" ma:root="true" ma:fieldsID="34e377dbb80dd1f5f8a6e8f6931bbe02" ns2:_="">
    <xsd:import namespace="64cbdf78-7192-46f9-b3e6-158edc1eabaa"/>
    <xsd:element name="properties">
      <xsd:complexType>
        <xsd:sequence>
          <xsd:element name="documentManagement">
            <xsd:complexType>
              <xsd:all>
                <xsd:element ref="ns2:SLQ_x0020_Document_x0020_Date" minOccurs="0"/>
                <xsd:element ref="ns2:SLQ_x0020_RecFind_x0020_Number" minOccurs="0"/>
                <xsd:element ref="ns2:kedf3583308f4f33b0e4aeec01c5a75e" minOccurs="0"/>
                <xsd:element ref="ns2:d2d91528ce6544f4ae800da16cf32132" minOccurs="0"/>
                <xsd:element ref="ns2:l6001d7ba62247e8aa4d8d222ca9f490" minOccurs="0"/>
                <xsd:element ref="ns2:ea08aa40c9ba47c59c795f3744242dc8" minOccurs="0"/>
                <xsd:element ref="ns2:bf18ecc5a4454bc092414554a75d21d8" minOccurs="0"/>
                <xsd:element ref="ns2:occc0f38b01848c9a253cf1a050e6bc8" minOccurs="0"/>
                <xsd:element ref="ns2:k7e1e201ab244161abc6269085bafd9b" minOccurs="0"/>
                <xsd:element ref="ns2:TaxCatchAll" minOccurs="0"/>
                <xsd:element ref="ns2:od6f14f1f45b4e8ca99ee1b0fe3b24bd" minOccurs="0"/>
                <xsd:element ref="ns2:TaxCatchAllLabel" minOccurs="0"/>
                <xsd:element ref="ns2:fb02aa3e9147428392385507a26bc5a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bdf78-7192-46f9-b3e6-158edc1eabaa" elementFormDefault="qualified">
    <xsd:import namespace="http://schemas.microsoft.com/office/2006/documentManagement/types"/>
    <xsd:import namespace="http://schemas.microsoft.com/office/infopath/2007/PartnerControls"/>
    <xsd:element name="SLQ_x0020_Document_x0020_Date" ma:index="6" nillable="true" ma:displayName="SL Document Date" ma:default="[today]" ma:format="DateOnly" ma:internalName="SLQ_x0020_Document_x0020_Date" ma:readOnly="false">
      <xsd:simpleType>
        <xsd:restriction base="dms:DateTime"/>
      </xsd:simpleType>
    </xsd:element>
    <xsd:element name="SLQ_x0020_RecFind_x0020_Number" ma:index="12" nillable="true" ma:displayName="OLD SL File Number" ma:description="Add reference number from RecFind." ma:internalName="SLQ_x0020_RecFind_x0020_Number" ma:readOnly="false">
      <xsd:simpleType>
        <xsd:restriction base="dms:Text">
          <xsd:maxLength value="255"/>
        </xsd:restriction>
      </xsd:simpleType>
    </xsd:element>
    <xsd:element name="kedf3583308f4f33b0e4aeec01c5a75e" ma:index="14" nillable="true" ma:taxonomy="true" ma:internalName="kedf3583308f4f33b0e4aeec01c5a75e" ma:taxonomyFieldName="SLQDocumentState" ma:displayName="SL Document State" ma:readOnly="false" ma:default="1;#Working document|d84c0e14-715f-4888-93aa-770533540b30" ma:fieldId="{4edf3583-308f-4f33-b0e4-aeec01c5a75e}" ma:sspId="6887afb6-b740-45b6-9c28-fce5107743be" ma:termSetId="948039a9-34c2-4124-9f55-7b2a8ee256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2d91528ce6544f4ae800da16cf32132" ma:index="18" nillable="true" ma:taxonomy="true" ma:internalName="d2d91528ce6544f4ae800da16cf32132" ma:taxonomyFieldName="SL_x0020_Business_x0020_activity" ma:displayName="SL Business Activity" ma:readOnly="false" ma:default="" ma:fieldId="{d2d91528-ce65-44f4-ae80-0da16cf32132}" ma:sspId="6887afb6-b740-45b6-9c28-fce5107743be" ma:termSetId="ea5127ab-08ee-427a-8c10-4b08a4786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001d7ba62247e8aa4d8d222ca9f490" ma:index="20" nillable="true" ma:taxonomy="true" ma:internalName="l6001d7ba62247e8aa4d8d222ca9f490" ma:taxonomyFieldName="SLLGA" ma:displayName="SL LGA" ma:readOnly="false" ma:default="" ma:fieldId="{56001d7b-a622-47e8-aa4d-8d222ca9f490}" ma:sspId="6887afb6-b740-45b6-9c28-fce5107743be" ma:termSetId="2c9fe274-f951-4349-8f27-7e2792e3f9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a08aa40c9ba47c59c795f3744242dc8" ma:index="21" nillable="true" ma:taxonomy="true" ma:internalName="ea08aa40c9ba47c59c795f3744242dc8" ma:taxonomyFieldName="SLQDocumentType" ma:displayName="SL Document Type" ma:readOnly="false" ma:default="" ma:fieldId="{ea08aa40-c9ba-47c5-9c79-5f3744242dc8}" ma:sspId="6887afb6-b740-45b6-9c28-fce5107743be" ma:termSetId="77d3674c-8bd6-4ef2-8e65-2c4074c778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18ecc5a4454bc092414554a75d21d8" ma:index="22" nillable="true" ma:taxonomy="true" ma:internalName="bf18ecc5a4454bc092414554a75d21d8" ma:taxonomyFieldName="SLPublicPrograms" ma:displayName="SL Public Programs" ma:readOnly="false" ma:default="" ma:fieldId="{bf18ecc5-a445-4bc0-9241-4554a75d21d8}" ma:sspId="6887afb6-b740-45b6-9c28-fce5107743be" ma:termSetId="0f1ffbfd-20b5-4cf4-a352-8823bea94a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ccc0f38b01848c9a253cf1a050e6bc8" ma:index="23" nillable="true" ma:taxonomy="true" ma:internalName="occc0f38b01848c9a253cf1a050e6bc8" ma:taxonomyFieldName="SLQDepartment" ma:displayName="SL Business Unit" ma:readOnly="false" ma:default="1;#Executive Services|8abd7352-3948-4964-8ea8-2578fcecf8f1" ma:fieldId="{8ccc0f38-b018-48c9-a253-cf1a050e6bc8}" ma:sspId="6887afb6-b740-45b6-9c28-fce5107743be" ma:termSetId="7c68e54b-06a1-47a1-9983-7ca67375b0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e1e201ab244161abc6269085bafd9b" ma:index="24" nillable="true" ma:taxonomy="true" ma:internalName="k7e1e201ab244161abc6269085bafd9b" ma:taxonomyFieldName="SLBCSActivity" ma:displayName="SL BCS Activity" ma:default="" ma:fieldId="{47e1e201-ab24-4161-abc6-269085bafd9b}" ma:sspId="6887afb6-b740-45b6-9c28-fce5107743be" ma:termSetId="3702cc5e-d392-4191-9b2e-e255a00e84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hidden="true" ma:list="{b61a8863-a638-41df-96da-8e904218a682}" ma:internalName="TaxCatchAll" ma:showField="CatchAllData" ma:web="1ee88c58-bf48-4917-ad2e-d2dd85d23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d6f14f1f45b4e8ca99ee1b0fe3b24bd" ma:index="26" nillable="true" ma:taxonomy="true" ma:internalName="od6f14f1f45b4e8ca99ee1b0fe3b24bd" ma:taxonomyFieldName="SLBCSDescriptor" ma:displayName="SL BCS Descriptor" ma:readOnly="false" ma:default="" ma:fieldId="{8d6f14f1-f45b-4e8c-a99e-e1b0fe3b24bd}" ma:sspId="6887afb6-b740-45b6-9c28-fce5107743be" ma:termSetId="8e9ca365-31b9-4ea1-a361-eb0f388d69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7" nillable="true" ma:displayName="Taxonomy Catch All Column1" ma:hidden="true" ma:list="{b61a8863-a638-41df-96da-8e904218a682}" ma:internalName="TaxCatchAllLabel" ma:readOnly="true" ma:showField="CatchAllDataLabel" ma:web="1ee88c58-bf48-4917-ad2e-d2dd85d23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b02aa3e9147428392385507a26bc5a3" ma:index="28" nillable="true" ma:taxonomy="true" ma:internalName="fb02aa3e9147428392385507a26bc5a3" ma:taxonomyFieldName="SLFileNumber" ma:displayName="SL File Number" ma:readOnly="false" ma:default="" ma:fieldId="{fb02aa3e-9147-4283-9238-5507a26bc5a3}" ma:sspId="6887afb6-b740-45b6-9c28-fce5107743be" ma:termSetId="13c9f52b-1534-452b-bcbc-141a7c63d2f6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7e1e201ab244161abc6269085bafd9b xmlns="64cbdf78-7192-46f9-b3e6-158edc1eabaa">
      <Terms xmlns="http://schemas.microsoft.com/office/infopath/2007/PartnerControls"/>
    </k7e1e201ab244161abc6269085bafd9b>
    <kedf3583308f4f33b0e4aeec01c5a75e xmlns="64cbdf78-7192-46f9-b3e6-158edc1eabaa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Working document</TermName>
          <TermId xmlns="http://schemas.microsoft.com/office/infopath/2007/PartnerControls">d84c0e14-715f-4888-93aa-770533540b30</TermId>
        </TermInfo>
      </Terms>
    </kedf3583308f4f33b0e4aeec01c5a75e>
    <bf18ecc5a4454bc092414554a75d21d8 xmlns="64cbdf78-7192-46f9-b3e6-158edc1eabaa">
      <Terms xmlns="http://schemas.microsoft.com/office/infopath/2007/PartnerControls"/>
    </bf18ecc5a4454bc092414554a75d21d8>
    <fb02aa3e9147428392385507a26bc5a3 xmlns="64cbdf78-7192-46f9-b3e6-158edc1eabaa">
      <Terms xmlns="http://schemas.microsoft.com/office/infopath/2007/PartnerControls"/>
    </fb02aa3e9147428392385507a26bc5a3>
    <occc0f38b01848c9a253cf1a050e6bc8 xmlns="64cbdf78-7192-46f9-b3e6-158edc1eaba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Executive Services</TermName>
          <TermId xmlns="http://schemas.microsoft.com/office/infopath/2007/PartnerControls">8abd7352-3948-4964-8ea8-2578fcecf8f1</TermId>
        </TermInfo>
      </Terms>
    </occc0f38b01848c9a253cf1a050e6bc8>
    <ea08aa40c9ba47c59c795f3744242dc8 xmlns="64cbdf78-7192-46f9-b3e6-158edc1eabaa">
      <Terms xmlns="http://schemas.microsoft.com/office/infopath/2007/PartnerControls"/>
    </ea08aa40c9ba47c59c795f3744242dc8>
    <l6001d7ba62247e8aa4d8d222ca9f490 xmlns="64cbdf78-7192-46f9-b3e6-158edc1eabaa">
      <Terms xmlns="http://schemas.microsoft.com/office/infopath/2007/PartnerControls"/>
    </l6001d7ba62247e8aa4d8d222ca9f490>
    <od6f14f1f45b4e8ca99ee1b0fe3b24bd xmlns="64cbdf78-7192-46f9-b3e6-158edc1eabaa">
      <Terms xmlns="http://schemas.microsoft.com/office/infopath/2007/PartnerControls"/>
    </od6f14f1f45b4e8ca99ee1b0fe3b24bd>
    <d2d91528ce6544f4ae800da16cf32132 xmlns="64cbdf78-7192-46f9-b3e6-158edc1eabaa">
      <Terms xmlns="http://schemas.microsoft.com/office/infopath/2007/PartnerControls"/>
    </d2d91528ce6544f4ae800da16cf32132>
    <SLQ_x0020_Document_x0020_Date xmlns="64cbdf78-7192-46f9-b3e6-158edc1eabaa">2023-03-04T09:19:14+00:00</SLQ_x0020_Document_x0020_Date>
    <TaxCatchAll xmlns="64cbdf78-7192-46f9-b3e6-158edc1eabaa">
      <Value>2</Value>
      <Value>1</Value>
    </TaxCatchAll>
    <SLQ_x0020_RecFind_x0020_Number xmlns="64cbdf78-7192-46f9-b3e6-158edc1eabaa" xsi:nil="true"/>
  </documentManagement>
</p:properties>
</file>

<file path=customXml/item4.xml><?xml version="1.0" encoding="utf-8"?>
<?mso-contentType ?>
<SharedContentType xmlns="Microsoft.SharePoint.Taxonomy.ContentTypeSync" SourceId="6887afb6-b740-45b6-9c28-fce5107743be" ContentTypeId="0x010100575D39318B31CB4291041CD638C81707" PreviousValue="false" LastSyncTimeStamp="2021-01-05T10:12:39.213Z"/>
</file>

<file path=customXml/itemProps1.xml><?xml version="1.0" encoding="utf-8"?>
<ds:datastoreItem xmlns:ds="http://schemas.openxmlformats.org/officeDocument/2006/customXml" ds:itemID="{8DA68E52-A15E-4491-983D-4B3C73876B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F9C3F0-2E63-4718-B521-0AF6A5F29B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cbdf78-7192-46f9-b3e6-158edc1eab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AC46F7-19D9-4CA0-A709-F43241B13577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64cbdf78-7192-46f9-b3e6-158edc1eabaa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3EB9FC4C-74E1-4ED7-A227-5D12F8D2CBFC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1195</TotalTime>
  <Words>671</Words>
  <Application>Microsoft Office PowerPoint</Application>
  <PresentationFormat>Widescreen</PresentationFormat>
  <Paragraphs>120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Century Gothic</vt:lpstr>
      <vt:lpstr>Tw Cen MT</vt:lpstr>
      <vt:lpstr>Tw Cen MT Condensed</vt:lpstr>
      <vt:lpstr>Wingdings 3</vt:lpstr>
      <vt:lpstr>Integral</vt:lpstr>
      <vt:lpstr>1_SLQ turquoise_powerpoint template</vt:lpstr>
      <vt:lpstr>Inspiring possibilities vicki mcdonald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Truth-telling</vt:lpstr>
      <vt:lpstr>PowerPoint Presentation</vt:lpstr>
      <vt:lpstr>PowerPoint Presentation</vt:lpstr>
      <vt:lpstr>PowerPoint Presentation</vt:lpstr>
      <vt:lpstr>PowerPoint Presentation</vt:lpstr>
      <vt:lpstr>Indigenous  languages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Literacy </vt:lpstr>
      <vt:lpstr>PowerPoint Presentation</vt:lpstr>
      <vt:lpstr>PowerPoint Presentation</vt:lpstr>
      <vt:lpstr>PowerPoint Presentation</vt:lpstr>
      <vt:lpstr>PowerPoint Presentation</vt:lpstr>
      <vt:lpstr>Learning  from home</vt:lpstr>
      <vt:lpstr>PowerPoint Presentation</vt:lpstr>
      <vt:lpstr>PowerPoint Presentation</vt:lpstr>
      <vt:lpstr>PowerPoint Presentation</vt:lpstr>
      <vt:lpstr>Digital inclusion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McDonald</dc:creator>
  <cp:lastModifiedBy>Amy Walduck</cp:lastModifiedBy>
  <cp:revision>43</cp:revision>
  <dcterms:created xsi:type="dcterms:W3CDTF">2020-10-21T07:48:59Z</dcterms:created>
  <dcterms:modified xsi:type="dcterms:W3CDTF">2023-05-02T05:57:50Z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MediaServiceImageTags">
    <vt:lpwstr/>
  </property>
  <property fmtid="{D5CDD505-2E9C-101B-9397-08002B2CF9AE}" pid="4" name="ContentTypeId">
    <vt:lpwstr>0x010100575D39318B31CB4291041CD638C8170700A827416048A91744AEB2DC6BE4F37C86</vt:lpwstr>
  </property>
  <property fmtid="{D5CDD505-2E9C-101B-9397-08002B2CF9AE}" pid="5" name="SLFileNumber">
    <vt:lpwstr/>
  </property>
  <property fmtid="{D5CDD505-2E9C-101B-9397-08002B2CF9AE}" pid="6" name="SLQDepartment">
    <vt:lpwstr>2;#Executive Services|8abd7352-3948-4964-8ea8-2578fcecf8f1</vt:lpwstr>
  </property>
  <property fmtid="{D5CDD505-2E9C-101B-9397-08002B2CF9AE}" pid="7" name="SLBCSActivity">
    <vt:lpwstr/>
  </property>
  <property fmtid="{D5CDD505-2E9C-101B-9397-08002B2CF9AE}" pid="8" name="SLQDocumentType">
    <vt:lpwstr/>
  </property>
  <property fmtid="{D5CDD505-2E9C-101B-9397-08002B2CF9AE}" pid="9" name="SLPublicPrograms">
    <vt:lpwstr/>
  </property>
  <property fmtid="{D5CDD505-2E9C-101B-9397-08002B2CF9AE}" pid="10" name="SLBCSDescriptor">
    <vt:lpwstr/>
  </property>
  <property fmtid="{D5CDD505-2E9C-101B-9397-08002B2CF9AE}" pid="11" name="SLLGA">
    <vt:lpwstr/>
  </property>
  <property fmtid="{D5CDD505-2E9C-101B-9397-08002B2CF9AE}" pid="12" name="SLQDocumentState">
    <vt:lpwstr>1;#Working document|d84c0e14-715f-4888-93aa-770533540b30</vt:lpwstr>
  </property>
  <property fmtid="{D5CDD505-2E9C-101B-9397-08002B2CF9AE}" pid="13" name="SharedWithUsers">
    <vt:lpwstr>298;#Amy Walduck</vt:lpwstr>
  </property>
  <property fmtid="{D5CDD505-2E9C-101B-9397-08002B2CF9AE}" pid="14" name="SL_x0020_Business_x0020_activity">
    <vt:lpwstr/>
  </property>
  <property fmtid="{D5CDD505-2E9C-101B-9397-08002B2CF9AE}" pid="15" name="lcf76f155ced4ddcb4097134ff3c332f">
    <vt:lpwstr/>
  </property>
  <property fmtid="{D5CDD505-2E9C-101B-9397-08002B2CF9AE}" pid="16" name="SL Business activity">
    <vt:lpwstr/>
  </property>
</Properties>
</file>