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59" r:id="rId8"/>
    <p:sldId id="260" r:id="rId9"/>
    <p:sldId id="273" r:id="rId10"/>
    <p:sldId id="265" r:id="rId11"/>
    <p:sldId id="261" r:id="rId12"/>
    <p:sldId id="262" r:id="rId13"/>
    <p:sldId id="274" r:id="rId14"/>
    <p:sldId id="269" r:id="rId15"/>
    <p:sldId id="263" r:id="rId16"/>
    <p:sldId id="276" r:id="rId17"/>
    <p:sldId id="277" r:id="rId18"/>
    <p:sldId id="282" r:id="rId19"/>
    <p:sldId id="283" r:id="rId20"/>
    <p:sldId id="279" r:id="rId21"/>
    <p:sldId id="280" r:id="rId22"/>
    <p:sldId id="278" r:id="rId23"/>
    <p:sldId id="284" r:id="rId24"/>
    <p:sldId id="285" r:id="rId25"/>
    <p:sldId id="281" r:id="rId26"/>
    <p:sldId id="288" r:id="rId27"/>
    <p:sldId id="287" r:id="rId28"/>
    <p:sldId id="290" r:id="rId29"/>
    <p:sldId id="264" r:id="rId30"/>
    <p:sldId id="268" r:id="rId31"/>
    <p:sldId id="271" r:id="rId32"/>
    <p:sldId id="272" r:id="rId33"/>
    <p:sldId id="292"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2B8D9-2905-9E0F-580D-73220973A6FC}" v="59" dt="2021-09-14T21:24:08.583"/>
    <p1510:client id="{4B3A75D7-8A13-8626-2F3F-25FD1CDB6D5A}" v="1001" dt="2021-09-14T04:42:36.777"/>
    <p1510:client id="{FBA856F6-9A19-4DDA-9C4F-A17657D9F843}" v="1" dt="2021-09-14T06:39:49.395"/>
    <p1510:client id="{FD9AC8C4-941D-40A8-B670-1EFC884B1CB0}" v="1733" dt="2021-09-14T23:27:47.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4230" autoAdjust="0"/>
  </p:normalViewPr>
  <p:slideViewPr>
    <p:cSldViewPr snapToGrid="0">
      <p:cViewPr varScale="1">
        <p:scale>
          <a:sx n="52" d="100"/>
          <a:sy n="52" d="100"/>
        </p:scale>
        <p:origin x="1176" y="32"/>
      </p:cViewPr>
      <p:guideLst/>
    </p:cSldViewPr>
  </p:slideViewPr>
  <p:outlineViewPr>
    <p:cViewPr>
      <p:scale>
        <a:sx n="33" d="100"/>
        <a:sy n="33" d="100"/>
      </p:scale>
      <p:origin x="0" y="-18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EDAEDE-5F03-48F1-8608-978AFCAFDD9B}" type="datetimeFigureOut">
              <a:rPr lang="en-US" smtClean="0"/>
              <a:t>11/17/2021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281062-CD62-4391-A54C-B1ADF671DB1A}" type="slidenum">
              <a:rPr lang="en-US" smtClean="0"/>
              <a:t>‹#›</a:t>
            </a:fld>
            <a:endParaRPr lang="en-US"/>
          </a:p>
        </p:txBody>
      </p:sp>
    </p:spTree>
    <p:extLst>
      <p:ext uri="{BB962C8B-B14F-4D97-AF65-F5344CB8AC3E}">
        <p14:creationId xmlns:p14="http://schemas.microsoft.com/office/powerpoint/2010/main" val="345022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Since 2009 finding aids at the State Library had been created using a complex multi-step process. Collection level records were created in our library management system by our cataloguers and finding aids were created by archivists in Excel and through a scripted process, converted to EAD, added to our digital asset management system, </a:t>
            </a:r>
            <a:r>
              <a:rPr lang="en-AU" sz="18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Digitool</a:t>
            </a: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and presented via our catalogue, One Search. For many years, it was the best finding aid solution we could offer with the resources available to us. Unfortunately, it was not a very user-friendly experience.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For clients, the front-end screen managed to be somehow both cluttered but with too much white space. It involved lots and lots of scrolling in separate frames and had duplication of data at all levels. It was visually unappealing, navigation was very flat: there was a table of contents, but it was hard to know where you were at any given time. It was not device friendly and it looked nothing like the other descriptive records in our catalogue.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6</a:t>
            </a:fld>
            <a:endParaRPr lang="en-US"/>
          </a:p>
        </p:txBody>
      </p:sp>
    </p:spTree>
    <p:extLst>
      <p:ext uri="{BB962C8B-B14F-4D97-AF65-F5344CB8AC3E}">
        <p14:creationId xmlns:p14="http://schemas.microsoft.com/office/powerpoint/2010/main" val="153995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Separate forms were devised for the creation of series, with or without item lists, and box lists.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15</a:t>
            </a:fld>
            <a:endParaRPr lang="en-US"/>
          </a:p>
        </p:txBody>
      </p:sp>
    </p:spTree>
    <p:extLst>
      <p:ext uri="{BB962C8B-B14F-4D97-AF65-F5344CB8AC3E}">
        <p14:creationId xmlns:p14="http://schemas.microsoft.com/office/powerpoint/2010/main" val="389490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81062-CD62-4391-A54C-B1ADF671DB1A}" type="slidenum">
              <a:rPr lang="en-US" smtClean="0"/>
              <a:t>16</a:t>
            </a:fld>
            <a:endParaRPr lang="en-US"/>
          </a:p>
        </p:txBody>
      </p:sp>
    </p:spTree>
    <p:extLst>
      <p:ext uri="{BB962C8B-B14F-4D97-AF65-F5344CB8AC3E}">
        <p14:creationId xmlns:p14="http://schemas.microsoft.com/office/powerpoint/2010/main" val="345963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During the development phase, a decision was made to group ‘like’ elements into tabs. This significantly reduced the amount of scrolling required to work through a series or item arrangement and made the system much more user friendly.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17</a:t>
            </a:fld>
            <a:endParaRPr lang="en-US"/>
          </a:p>
        </p:txBody>
      </p:sp>
    </p:spTree>
    <p:extLst>
      <p:ext uri="{BB962C8B-B14F-4D97-AF65-F5344CB8AC3E}">
        <p14:creationId xmlns:p14="http://schemas.microsoft.com/office/powerpoint/2010/main" val="98795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Where possible the forms incorporate the use of drop-down lists of commonly used terms, phrases, and thesauri. </a:t>
            </a:r>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18</a:t>
            </a:fld>
            <a:endParaRPr lang="en-US"/>
          </a:p>
        </p:txBody>
      </p:sp>
    </p:spTree>
    <p:extLst>
      <p:ext uri="{BB962C8B-B14F-4D97-AF65-F5344CB8AC3E}">
        <p14:creationId xmlns:p14="http://schemas.microsoft.com/office/powerpoint/2010/main" val="395389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Again, to ensure consistency of data, the forms have a mix of mandatory and non-mandatory elements depending on the level of description. Some elements – for example location and physical description - were made mandatory at the series level, but not at the item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Fields that link back to the collection level catalogue record were incorporated, which use API calls to pull in descriptive metadata from the catalogue to populate required fields and similarly APIs are used to call digital content from Rosetta, reducing the need for double handling and removing the human error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During the implementation phase, staff were able to start working in the system (now named ADA - Archival Description Application) with minimal induction, because the system is so easy to use. Its follow your nose design requires very little instruction in actual use of the application for data entry - the main requirement for use of the product is that staff understand descriptive standards and internal work practices – which are skills they already possessed. </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interface itself lets staff toggle from back end to the front-end view of the guide in progress so adjustments can be made if needed. This keeps the client experience always in the forefront as it provides a quick and easy way to see the guide as they will see it.</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ADA system also provides for staged publishing of content, which means collections can be progressively made live as various components are completed. Staff can continue work on the arrangement and description of other parts of the collection while the completed items can be made available for searching and request by clients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19</a:t>
            </a:fld>
            <a:endParaRPr lang="en-US"/>
          </a:p>
        </p:txBody>
      </p:sp>
    </p:spTree>
    <p:extLst>
      <p:ext uri="{BB962C8B-B14F-4D97-AF65-F5344CB8AC3E}">
        <p14:creationId xmlns:p14="http://schemas.microsoft.com/office/powerpoint/2010/main" val="126876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As soon as a collection guide is completed, it can be made immediately live in the catalogue using its unique URL by linking directly to the HTML finding aid from a specific marc field in the catalogue record and at this point all the data - the archival description, the collection level description and digital objects are all published through to the one central point – the catalogue.</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Once live, changes can be made instantly ‘on the fly’ while the collection guide remains available to clients it does not require a separate product to edit and does not need to be taken down and replaced with a newer version. Full version control is integrated in the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20</a:t>
            </a:fld>
            <a:endParaRPr lang="en-US"/>
          </a:p>
        </p:txBody>
      </p:sp>
    </p:spTree>
    <p:extLst>
      <p:ext uri="{BB962C8B-B14F-4D97-AF65-F5344CB8AC3E}">
        <p14:creationId xmlns:p14="http://schemas.microsoft.com/office/powerpoint/2010/main" val="294396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HTML discovery experience being delivered through Drupal is much more accessible. It looks far easier on the eye, incorporating the colours and fonts already found in our online catalogue, One Search, which add to the seamless client experience.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281062-CD62-4391-A54C-B1ADF671DB1A}" type="slidenum">
              <a:rPr lang="en-US" smtClean="0"/>
              <a:t>21</a:t>
            </a:fld>
            <a:endParaRPr lang="en-US"/>
          </a:p>
        </p:txBody>
      </p:sp>
    </p:spTree>
    <p:extLst>
      <p:ext uri="{BB962C8B-B14F-4D97-AF65-F5344CB8AC3E}">
        <p14:creationId xmlns:p14="http://schemas.microsoft.com/office/powerpoint/2010/main" val="41360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With any large complex structure, easy navigation is vital. There is a table of contents which is responsive to the contents of the page, highlighting exactly where you are, in context and way pointing to where you may want to go.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22</a:t>
            </a:fld>
            <a:endParaRPr lang="en-US"/>
          </a:p>
        </p:txBody>
      </p:sp>
    </p:spTree>
    <p:extLst>
      <p:ext uri="{BB962C8B-B14F-4D97-AF65-F5344CB8AC3E}">
        <p14:creationId xmlns:p14="http://schemas.microsoft.com/office/powerpoint/2010/main" val="190326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
            </a: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 the staff view, a tabbed structure is used to help navigate the various parts of the record while keeping the design simple and uncluttered. These provide integration with the collection level record, providing a provide a backward link back to the catalogue record.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281062-CD62-4391-A54C-B1ADF671DB1A}" type="slidenum">
              <a:rPr lang="en-US" smtClean="0"/>
              <a:t>23</a:t>
            </a:fld>
            <a:endParaRPr lang="en-US"/>
          </a:p>
        </p:txBody>
      </p:sp>
    </p:spTree>
    <p:extLst>
      <p:ext uri="{BB962C8B-B14F-4D97-AF65-F5344CB8AC3E}">
        <p14:creationId xmlns:p14="http://schemas.microsoft.com/office/powerpoint/2010/main" val="394412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There is the ability to search within the guide, and More functions which provide instructions on how to request physical items, a download option and, avenues for providing feedback.</a:t>
            </a:r>
            <a:r>
              <a:rPr lang="en-AU" sz="1800" dirty="0">
                <a:solidFill>
                  <a:srgbClr val="00B05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24</a:t>
            </a:fld>
            <a:endParaRPr lang="en-US"/>
          </a:p>
        </p:txBody>
      </p:sp>
    </p:spTree>
    <p:extLst>
      <p:ext uri="{BB962C8B-B14F-4D97-AF65-F5344CB8AC3E}">
        <p14:creationId xmlns:p14="http://schemas.microsoft.com/office/powerpoint/2010/main" val="235225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For staff it was an extremely clunky and labour-intensive process that could take anywhere from 2 days to two weeks to make live. A 15-step process, handled many times by staff across four different teams, combined with the strictness of XML meant multiple opportunities for error – and a critical error at almost any point would cause the system to fail and need to be restarted.</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Staff building the finding aids, whilst expert in archival and descriptive practices, are not necessarily experts in XML or EAD encoding and we could not afford the luxury of a single workflow that demanded the need for specialist resources or skills to create, use or modify records. </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 addition to new system implementation of Rosetta, as noted earlier, another golden opportunity (and challenge) for workflow redesign was presented when an organisational re-alignment entirely changed where the description and arrangement of archival collections was undertaken. Previously the work of a specialist ‘archival’ team who had almost complete ownership of all tasks, the work was centralised, with responsibility for hierarchical description realigned into the traditional library technical services area where expertise in the cataloguing collection level data already lay.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7</a:t>
            </a:fld>
            <a:endParaRPr lang="en-US"/>
          </a:p>
        </p:txBody>
      </p:sp>
    </p:spTree>
    <p:extLst>
      <p:ext uri="{BB962C8B-B14F-4D97-AF65-F5344CB8AC3E}">
        <p14:creationId xmlns:p14="http://schemas.microsoft.com/office/powerpoint/2010/main" val="71553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actual process of creation of a finding aid went from that 15-step process with interdependencies across four teams that could take anywhere from 2 days to 2 weeks - to a streamlined three-step process, managed within one team and possible to be created and made live immediately.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25</a:t>
            </a:fld>
            <a:endParaRPr lang="en-US"/>
          </a:p>
        </p:txBody>
      </p:sp>
    </p:spTree>
    <p:extLst>
      <p:ext uri="{BB962C8B-B14F-4D97-AF65-F5344CB8AC3E}">
        <p14:creationId xmlns:p14="http://schemas.microsoft.com/office/powerpoint/2010/main" val="1301779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 the development process knew we had to adhere to established standards and conventions - this ensures that all our metadata records are compatible with external systems, easily migrated to a new standard if required, readily utilised for open data sets and adaptable to linked open data usage. All collections are described using RDA and DACS is applied for archival principles</a:t>
            </a:r>
          </a:p>
          <a:p>
            <a:pPr>
              <a:lnSpc>
                <a:spcPct val="115000"/>
              </a:lnSpc>
              <a:spcAft>
                <a:spcPts val="1000"/>
              </a:spcAft>
            </a:pPr>
            <a:endPar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structure underpinning hierarchical description of archival materials in the application is the EAD data standard, and all the elements of the new application conform to the standard. They simply don’t need to be explicitly expressed that way for staff to be able to use the tool.  But this will help fulfil one of our expressed goals which is to be able to export collection guides as EAD files. into a form that can be preserved.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One crucial element was that the application must have some degree of integration with the LMS as the work horse system that houses the collection records, acquisition records and provenance data and allows lending of the collection. Previously the finding aid and the catalogue record were separate entities with duplication of data but no integration so maintaining records that were in ‘sync’ was always a challenge to maintain. One aspiration for the future is to further integrate and allow requesting within the finding aid itself.</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Finally there had to be a simple way to integrate digital objects. These are embedded, delivered from any of our systems- for example Rosetta or </a:t>
            </a:r>
            <a:r>
              <a:rPr lang="en-AU" sz="18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DigiTool</a:t>
            </a: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allowing us to use this solution while digital collections are still being migrated from one system to another and this is accomplished by simply entering the permanent link or handle to the digital object. It does not have to be hardcoded and means we can point to any object or even external resources or website, immediately.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26</a:t>
            </a:fld>
            <a:endParaRPr lang="en-US"/>
          </a:p>
        </p:txBody>
      </p:sp>
    </p:spTree>
    <p:extLst>
      <p:ext uri="{BB962C8B-B14F-4D97-AF65-F5344CB8AC3E}">
        <p14:creationId xmlns:p14="http://schemas.microsoft.com/office/powerpoint/2010/main" val="196864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81062-CD62-4391-A54C-B1ADF671DB1A}" type="slidenum">
              <a:rPr lang="en-US" smtClean="0"/>
              <a:t>27</a:t>
            </a:fld>
            <a:endParaRPr lang="en-US"/>
          </a:p>
        </p:txBody>
      </p:sp>
    </p:spTree>
    <p:extLst>
      <p:ext uri="{BB962C8B-B14F-4D97-AF65-F5344CB8AC3E}">
        <p14:creationId xmlns:p14="http://schemas.microsoft.com/office/powerpoint/2010/main" val="270904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81062-CD62-4391-A54C-B1ADF671DB1A}" type="slidenum">
              <a:rPr lang="en-US" smtClean="0"/>
              <a:t>28</a:t>
            </a:fld>
            <a:endParaRPr lang="en-US"/>
          </a:p>
        </p:txBody>
      </p:sp>
    </p:spTree>
    <p:extLst>
      <p:ext uri="{BB962C8B-B14F-4D97-AF65-F5344CB8AC3E}">
        <p14:creationId xmlns:p14="http://schemas.microsoft.com/office/powerpoint/2010/main" val="1016070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81062-CD62-4391-A54C-B1ADF671DB1A}" type="slidenum">
              <a:rPr lang="en-US" smtClean="0"/>
              <a:t>29</a:t>
            </a:fld>
            <a:endParaRPr lang="en-US"/>
          </a:p>
        </p:txBody>
      </p:sp>
    </p:spTree>
    <p:extLst>
      <p:ext uri="{BB962C8B-B14F-4D97-AF65-F5344CB8AC3E}">
        <p14:creationId xmlns:p14="http://schemas.microsoft.com/office/powerpoint/2010/main" val="2231389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30</a:t>
            </a:fld>
            <a:endParaRPr lang="en-US"/>
          </a:p>
        </p:txBody>
      </p:sp>
    </p:spTree>
    <p:extLst>
      <p:ext uri="{BB962C8B-B14F-4D97-AF65-F5344CB8AC3E}">
        <p14:creationId xmlns:p14="http://schemas.microsoft.com/office/powerpoint/2010/main" val="185130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These two environmental factors – new system and new structure- provided the opportunity to place our workflows under a microscope and explore what the system for the creation and discovery of hierarchical description really delivered. In taking on this new challenge within our cataloguing team, it allowed a different and fresh view; and it brought a different emphasis to the process – one that was more user centric rather than functional. </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We knew overwhelmingly we did not want to replicate existing processes in any way but wanted to take an entirely new approach to hierarchical description. The new system needed to one that allowed staff to understand it on their own terms and in their own language - including what information was required in each field. In any new system that was implemented, we wanted ease of access – for both staff and clients -which ultimately meant language that was not in ‘archives speak’.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What was needed was a contemporary discovery experience with a simplified interface that worked seamlessly with existing systems. One which was straightforward for staff to use and understand that complied with our principles for arrangement and description. It had to be was format-independent to incorporate physical and digital content. The system had to be easy for clients to navigate and pleasurable for them to use and be as accessible for the casual user as much as it was a tool for the researcher.</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We have a broad spectrum of clients with a wide range of information needs. Our clients do not necessarily know, or sometimes care, about the distinction between published collections and archival collections. They just want the information, and they want to access that information in one place. We wanted to continue to ensure that all our documentary collections are presented in one place, at one time alongside all content, with a consistent look and feel in both the description and delivery.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8</a:t>
            </a:fld>
            <a:endParaRPr lang="en-US"/>
          </a:p>
        </p:txBody>
      </p:sp>
    </p:spTree>
    <p:extLst>
      <p:ext uri="{BB962C8B-B14F-4D97-AF65-F5344CB8AC3E}">
        <p14:creationId xmlns:p14="http://schemas.microsoft.com/office/powerpoint/2010/main" val="75010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When contemplating a new system, one thing we definitely knew we did not want any more was a process so complex or cumbersome that it got in the way of itself. We asked ourselves the fundamental question- What is the best way to provide access to our archival collections and what is the best way to describe and arrange the collection data in a hierarchical structure? </a:t>
            </a: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We looked at various systems in the marketplace and then we looked at what we already had on hand and our options included: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purchasing a new purpose built out of the box archival management system – but this has a huge upfront cost, and wouldn’t be tailored to our specific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implementing an open-source system - while ostensibly ‘free’, would still require tailoring (at a cost), and again, not designed with our specific circumstances in mind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retaining and refining the system we had which was heavily dependent on human input, and so prone to human error, and extremely cumbersome to process.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A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or create our own brand-new purpose-built tool from scratch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None of the first three options were considered viable so we decided to commit to development of an inhouse product – one that would combine data from our existing systems – the library management system and the digital preservation system - and through our discovery layer, deliver the seamless integrated experience we knew we wanted.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9</a:t>
            </a:fld>
            <a:endParaRPr lang="en-US"/>
          </a:p>
        </p:txBody>
      </p:sp>
    </p:spTree>
    <p:extLst>
      <p:ext uri="{BB962C8B-B14F-4D97-AF65-F5344CB8AC3E}">
        <p14:creationId xmlns:p14="http://schemas.microsoft.com/office/powerpoint/2010/main" val="268909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We saw an elegantly simple solution staring us in the face…We had recently implemented Drupal for our website and knew it was both powerful and flexible. Web pages by their very nature are hierarchical in structure, they provide ease of navigation, interoperability, and high degree of customisation. We could create a backend tool using Drupal, which would which would store the data and generate finding aids to our archival collections in HTML and then make these available through the library catalogue.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Having in-house Drupal expertise meant that we could investigate this new world of possibilities. Being a flexible data-store with many API-driven import/export capabilities Drupal provided a good foundation to build a solution tailored to our specific needs. It also meant if organizational needs changed, the tool could be changed along with them and useful features added any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10</a:t>
            </a:fld>
            <a:endParaRPr lang="en-US"/>
          </a:p>
        </p:txBody>
      </p:sp>
    </p:spTree>
    <p:extLst>
      <p:ext uri="{BB962C8B-B14F-4D97-AF65-F5344CB8AC3E}">
        <p14:creationId xmlns:p14="http://schemas.microsoft.com/office/powerpoint/2010/main" val="402708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first step in the process was the formation of a working group including: the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librarians and archivists to focus on archival practices and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librarians with cataloguing expertise to focus on the descriptive metadata, and staff user experience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representatives with a discovery focus to look at the front-end user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web developers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representatives from ICT and digital preservation.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Our archivists, metadata specialists, and user experience staff documented what they thought a perfect ‘finding aid’ would look like, how it would behave, and what it would deliver. We looked at finding aids being generated at other libraries, archives and universities around the world and developed a base set of specifications with mandatory, highly desirable, and ‘nice to have’ requirements. </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To make the dream a reality, we employed a web developer as a temporary staff member to scope the viability of the project and deliver proof of concept. Employing a temporary staff member for the project meant that 100 per cent of his time was devoted to developing a solution, a luxury our in-house experts could not afford. We also had a relatively short project timeline of 3-6 months.</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The base ‘look and feel’ and element structure requirements were quickly built into a ‘proof of concept’ prototype. This was tested to determine if it met the base requirements and if it should be further developed to meet all the mandatory requirements, as well as any ‘desirable' functionality that was identified throughout the development process. Following the acceptance of the prototype, key descriptive staff worked closely with the developer to ensure that all relevant EAD elements were incorporated and that the fields could be used in the expected way. Over the course of six months, the system was rigorously tested, and a rolling system of amendments deployed on a weekly schedule following a continual loop of feedback and improvement.</a:t>
            </a: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Another change that emerged as the project progressed was that we came to believe that the term ‘finding aid’ meant little to the average State Library client. We decided on a shift in terminology, from ‘finding aid’ to ‘collection guide’, which was considered a more natural term to help our clients to understand the function of the tool. Internally, we encourage the use of the term ‘collection guide’, but it will take a while for old habits to change, and the two terms are used interchangeably.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11</a:t>
            </a:fld>
            <a:endParaRPr lang="en-US"/>
          </a:p>
        </p:txBody>
      </p:sp>
    </p:spTree>
    <p:extLst>
      <p:ext uri="{BB962C8B-B14F-4D97-AF65-F5344CB8AC3E}">
        <p14:creationId xmlns:p14="http://schemas.microsoft.com/office/powerpoint/2010/main" val="354977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We wanted to achieve major efficiencies from this system–in staff time in creating guides, in processing time and in turnaround time to making content available to clients. There were multiple pain points in creation, maintenance, and changes to finding aids in the previous system and we mandated processes that would reduce human error.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12</a:t>
            </a:fld>
            <a:endParaRPr lang="en-US"/>
          </a:p>
        </p:txBody>
      </p:sp>
    </p:spTree>
    <p:extLst>
      <p:ext uri="{BB962C8B-B14F-4D97-AF65-F5344CB8AC3E}">
        <p14:creationId xmlns:p14="http://schemas.microsoft.com/office/powerpoint/2010/main" val="57637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To deliver these efficiencies, the new system needed to do a few things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Utilise the descriptive catalogue record in our LMS (Alma)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be easy to structure to various levels as required – box list, series, and series/item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have a plain English/ WYSIWYG interface – no web coding skills required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be simple to create, edit and delete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allow for multiple users at one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Be easy for staff to use, access and understand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require minimal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13</a:t>
            </a:fld>
            <a:endParaRPr lang="en-US"/>
          </a:p>
        </p:txBody>
      </p:sp>
    </p:spTree>
    <p:extLst>
      <p:ext uri="{BB962C8B-B14F-4D97-AF65-F5344CB8AC3E}">
        <p14:creationId xmlns:p14="http://schemas.microsoft.com/office/powerpoint/2010/main" val="395461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To speed up processing and provide consistency, arrangement and description is created in a Drupal page expressed as a templated form to enable data entry, with the elements based on EAD2000 and data entered in the fields in accordance with DACS and RDA. These field elements are labelled in natural language not code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81062-CD62-4391-A54C-B1ADF671DB1A}" type="slidenum">
              <a:rPr lang="en-US" smtClean="0"/>
              <a:t>14</a:t>
            </a:fld>
            <a:endParaRPr lang="en-US"/>
          </a:p>
        </p:txBody>
      </p:sp>
    </p:spTree>
    <p:extLst>
      <p:ext uri="{BB962C8B-B14F-4D97-AF65-F5344CB8AC3E}">
        <p14:creationId xmlns:p14="http://schemas.microsoft.com/office/powerpoint/2010/main" val="354223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EE80-F34A-445D-9637-91FED0DDE5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D6017-B329-487E-8DDB-A2299A97A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5DD0E-D6A1-4541-B469-8F20ED7C3F20}"/>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5" name="Footer Placeholder 4">
            <a:extLst>
              <a:ext uri="{FF2B5EF4-FFF2-40B4-BE49-F238E27FC236}">
                <a16:creationId xmlns:a16="http://schemas.microsoft.com/office/drawing/2014/main" id="{7693A946-F405-40B8-854D-6C4B7F983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F2C85-D2D6-4FAE-B828-F4AEB2484171}"/>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82928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220E-A1BC-4E89-B44D-37741AF5F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73BEEC-4501-4FBA-9F7F-1E67556A33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43752-CAE3-4B7E-8D6D-25BF5F303AB2}"/>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5" name="Footer Placeholder 4">
            <a:extLst>
              <a:ext uri="{FF2B5EF4-FFF2-40B4-BE49-F238E27FC236}">
                <a16:creationId xmlns:a16="http://schemas.microsoft.com/office/drawing/2014/main" id="{B97150CA-DBC1-43B1-909D-1A4D94A29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5C927-4AA1-4E73-A0F8-AAC337EDBFBF}"/>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28813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6CCD58-C391-4888-8C5B-97EE679B9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AC6C08-92C6-44C7-A768-6D2CF694D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64A09-F761-4B57-BAAD-0B94E236959C}"/>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5" name="Footer Placeholder 4">
            <a:extLst>
              <a:ext uri="{FF2B5EF4-FFF2-40B4-BE49-F238E27FC236}">
                <a16:creationId xmlns:a16="http://schemas.microsoft.com/office/drawing/2014/main" id="{22ECD910-4624-4B56-9426-593CA3536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9422F-D862-4E70-A2DC-199E0BD21765}"/>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418212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6833-650D-4298-A1F5-6B4E5A30E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FF9AE-11C8-49AA-BEFF-03B1DE312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33BCA-A0D0-481C-98C5-6439BED49DB0}"/>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5" name="Footer Placeholder 4">
            <a:extLst>
              <a:ext uri="{FF2B5EF4-FFF2-40B4-BE49-F238E27FC236}">
                <a16:creationId xmlns:a16="http://schemas.microsoft.com/office/drawing/2014/main" id="{C0E588D3-82DB-4CD0-8408-65737628F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E5FD5-238D-440B-BA10-8799F2E77BB2}"/>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43315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7CB8-757C-4F7C-A1B8-18B89577B6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1CE6C5-6EE1-464E-887F-6E20A8AAC0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EC404-0FB4-437F-94E2-0FF1A9E0AC96}"/>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5" name="Footer Placeholder 4">
            <a:extLst>
              <a:ext uri="{FF2B5EF4-FFF2-40B4-BE49-F238E27FC236}">
                <a16:creationId xmlns:a16="http://schemas.microsoft.com/office/drawing/2014/main" id="{AEA2F67E-CDB8-4413-A9FF-2B83CA6A2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5D5DD-1C04-4540-ABC5-CE374209A438}"/>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196350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9A87-88CE-4A24-B53F-59F0B3DE0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78135-29F7-4B98-87B1-EC4E3622B7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851F9-DB4F-4F02-81D8-678FFD7E7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3CB52-0355-4316-A301-EE43964D076A}"/>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6" name="Footer Placeholder 5">
            <a:extLst>
              <a:ext uri="{FF2B5EF4-FFF2-40B4-BE49-F238E27FC236}">
                <a16:creationId xmlns:a16="http://schemas.microsoft.com/office/drawing/2014/main" id="{5D9CC2D3-5648-4241-AE0C-542A904EE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C8DB9-D13A-45BC-B914-C92D057F2CB5}"/>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398881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BCB2-9A96-4C43-92C3-3E6A561FDF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09E0B3-4855-4484-8F6C-7C7ACAD92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6D536-10CA-42D6-9BC2-25D9927FC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8568F-AF81-47F9-A351-A46C160F4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6B345-E5F4-4A46-A309-8E1DBB4C1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63ABDE-B387-44D8-96CE-75C0814254E8}"/>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8" name="Footer Placeholder 7">
            <a:extLst>
              <a:ext uri="{FF2B5EF4-FFF2-40B4-BE49-F238E27FC236}">
                <a16:creationId xmlns:a16="http://schemas.microsoft.com/office/drawing/2014/main" id="{4A632C93-95F4-4CCE-BC57-5986A4A8D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C915AE-D808-418A-BC00-E6B56DF62F23}"/>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329631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AC7F-904B-4F15-8F56-7445BFB81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1E7217-18C9-47A0-A8C1-534240DBF8A3}"/>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4" name="Footer Placeholder 3">
            <a:extLst>
              <a:ext uri="{FF2B5EF4-FFF2-40B4-BE49-F238E27FC236}">
                <a16:creationId xmlns:a16="http://schemas.microsoft.com/office/drawing/2014/main" id="{C95DA36F-DE23-430D-8BDE-9F534ACC6D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33A1C6-3E39-428B-824F-035B04179EF2}"/>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205821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B0F54-8D84-413B-AE0A-1E1BDFCA6ECA}"/>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3" name="Footer Placeholder 2">
            <a:extLst>
              <a:ext uri="{FF2B5EF4-FFF2-40B4-BE49-F238E27FC236}">
                <a16:creationId xmlns:a16="http://schemas.microsoft.com/office/drawing/2014/main" id="{A3AF2B9A-3FC2-4376-8347-81047106A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9A35E-4E1F-42AF-9FB5-127CB3532BD6}"/>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81477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A78A-DB03-4754-849E-37953AB6B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A7074A-5517-4B9E-A216-D415903FE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D594E-00FA-4B39-8469-7F15A1422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4A57A-EED0-4DA4-83B9-48FD727C8B36}"/>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6" name="Footer Placeholder 5">
            <a:extLst>
              <a:ext uri="{FF2B5EF4-FFF2-40B4-BE49-F238E27FC236}">
                <a16:creationId xmlns:a16="http://schemas.microsoft.com/office/drawing/2014/main" id="{41568C53-107D-4A7C-8BAE-3176A1AEB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E415D-1C06-4FA9-807F-2BA69A64BE5E}"/>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289311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5874-2E93-4BD1-A2E3-51825D282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64AE33-0AC8-4035-9B8F-887EFBE0D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E6E2A7-C0A0-4CF9-A55E-AC313DDFB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A86E8-E508-4125-963B-C8A4B4D24C64}"/>
              </a:ext>
            </a:extLst>
          </p:cNvPr>
          <p:cNvSpPr>
            <a:spLocks noGrp="1"/>
          </p:cNvSpPr>
          <p:nvPr>
            <p:ph type="dt" sz="half" idx="10"/>
          </p:nvPr>
        </p:nvSpPr>
        <p:spPr/>
        <p:txBody>
          <a:bodyPr/>
          <a:lstStyle/>
          <a:p>
            <a:fld id="{ACEE9EC4-7A1C-4830-9B61-631B12E104B4}" type="datetimeFigureOut">
              <a:rPr lang="en-US" smtClean="0"/>
              <a:t>11/17/2021</a:t>
            </a:fld>
            <a:endParaRPr lang="en-US"/>
          </a:p>
        </p:txBody>
      </p:sp>
      <p:sp>
        <p:nvSpPr>
          <p:cNvPr id="6" name="Footer Placeholder 5">
            <a:extLst>
              <a:ext uri="{FF2B5EF4-FFF2-40B4-BE49-F238E27FC236}">
                <a16:creationId xmlns:a16="http://schemas.microsoft.com/office/drawing/2014/main" id="{9238AD78-15FA-492A-B0B7-046E1BDF2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1FBEF-A153-4ADA-BBA1-E031F678A6EE}"/>
              </a:ext>
            </a:extLst>
          </p:cNvPr>
          <p:cNvSpPr>
            <a:spLocks noGrp="1"/>
          </p:cNvSpPr>
          <p:nvPr>
            <p:ph type="sldNum" sz="quarter" idx="12"/>
          </p:nvPr>
        </p:nvSpPr>
        <p:spPr/>
        <p:txBody>
          <a:bodyPr/>
          <a:lstStyle/>
          <a:p>
            <a:fld id="{CAB846A6-D9B6-41AA-93A6-8951CA465BF5}" type="slidenum">
              <a:rPr lang="en-US" smtClean="0"/>
              <a:t>‹#›</a:t>
            </a:fld>
            <a:endParaRPr lang="en-US"/>
          </a:p>
        </p:txBody>
      </p:sp>
    </p:spTree>
    <p:extLst>
      <p:ext uri="{BB962C8B-B14F-4D97-AF65-F5344CB8AC3E}">
        <p14:creationId xmlns:p14="http://schemas.microsoft.com/office/powerpoint/2010/main" val="20771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D8923-2C42-4DE4-9DD5-8523BBE10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AD1764-486D-4C2E-A7F3-CD22954AB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EA0C5-057D-4DAE-92DD-E7CC3D018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9EC4-7A1C-4830-9B61-631B12E104B4}" type="datetimeFigureOut">
              <a:rPr lang="en-US" smtClean="0"/>
              <a:t>11/17/2021</a:t>
            </a:fld>
            <a:endParaRPr lang="en-US"/>
          </a:p>
        </p:txBody>
      </p:sp>
      <p:sp>
        <p:nvSpPr>
          <p:cNvPr id="5" name="Footer Placeholder 4">
            <a:extLst>
              <a:ext uri="{FF2B5EF4-FFF2-40B4-BE49-F238E27FC236}">
                <a16:creationId xmlns:a16="http://schemas.microsoft.com/office/drawing/2014/main" id="{8A26B0A4-F676-45A9-AF9B-9DF0EF1B1D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B922E-AA84-47DA-90FE-E8B2BB4F2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846A6-D9B6-41AA-93A6-8951CA465BF5}" type="slidenum">
              <a:rPr lang="en-US" smtClean="0"/>
              <a:t>‹#›</a:t>
            </a:fld>
            <a:endParaRPr lang="en-US"/>
          </a:p>
        </p:txBody>
      </p:sp>
    </p:spTree>
    <p:extLst>
      <p:ext uri="{BB962C8B-B14F-4D97-AF65-F5344CB8AC3E}">
        <p14:creationId xmlns:p14="http://schemas.microsoft.com/office/powerpoint/2010/main" val="425522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hdl.handle.net/10462/eadarc/68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hdl.handle.net/10462/comp/386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dl.handle.net/10462/eadarc/824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hdl.handle.net/10462/eadarc/824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Exterior_of_the_State_Library_of_Queensland,_2021.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hdl.handle.net/10462/eadarc/852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hdl.handle.net/10462/eadarc/759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hdl.handle.net/10462/deriv/30051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hdl.handle.net/10462/deriv/2800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hdl.handle.net/10462/deriv/26015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ommons.wikimedia.org/wiki/File:Exterior_of_the_State_Library_of_Queensland,_2021.jpg" TargetMode="External"/><Relationship Id="rId3" Type="http://schemas.openxmlformats.org/officeDocument/2006/relationships/hyperlink" Target="https://collections.slq.qld.gov.au/guide/32315/overview" TargetMode="External"/><Relationship Id="rId7"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ollections.slq.qld.gov.au/guide/31641/overview" TargetMode="External"/><Relationship Id="rId5" Type="http://schemas.openxmlformats.org/officeDocument/2006/relationships/hyperlink" Target="https://collections.slq.qld.gov.au/guide/29880/overview" TargetMode="External"/><Relationship Id="rId4" Type="http://schemas.openxmlformats.org/officeDocument/2006/relationships/hyperlink" Target="https://collections.slq.qld.gov.au/guide/7116/overview"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hdl.handle.net/10462/eadarc/821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dl.handle.net/10462/photosbd/0318585"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hdl.handle.net/10462/deriv/289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hdl.handle.net/10462/eadarc/68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library, indoor, scene&#10;&#10;Description automatically generated">
            <a:extLst>
              <a:ext uri="{FF2B5EF4-FFF2-40B4-BE49-F238E27FC236}">
                <a16:creationId xmlns:a16="http://schemas.microsoft.com/office/drawing/2014/main" id="{CDF2AD9E-FC44-46FA-999A-8A8707E9C39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149C859-8445-4B05-A9C0-C88E11F8F0D6}"/>
              </a:ext>
            </a:extLst>
          </p:cNvPr>
          <p:cNvSpPr>
            <a:spLocks noGrp="1"/>
          </p:cNvSpPr>
          <p:nvPr>
            <p:ph type="ctrTitle"/>
          </p:nvPr>
        </p:nvSpPr>
        <p:spPr>
          <a:xfrm>
            <a:off x="1524000" y="1122362"/>
            <a:ext cx="9144000" cy="2900518"/>
          </a:xfrm>
        </p:spPr>
        <p:txBody>
          <a:bodyPr>
            <a:normAutofit/>
          </a:bodyPr>
          <a:lstStyle/>
          <a:p>
            <a:r>
              <a:rPr lang="en-US">
                <a:solidFill>
                  <a:srgbClr val="FFFFFF"/>
                </a:solidFill>
              </a:rPr>
              <a:t>Who needs an archival management system anyway? </a:t>
            </a:r>
          </a:p>
        </p:txBody>
      </p:sp>
      <p:sp>
        <p:nvSpPr>
          <p:cNvPr id="3" name="Subtitle 2">
            <a:extLst>
              <a:ext uri="{FF2B5EF4-FFF2-40B4-BE49-F238E27FC236}">
                <a16:creationId xmlns:a16="http://schemas.microsoft.com/office/drawing/2014/main" id="{D487A38D-AE19-4A4A-A7F4-7CDE51C3585B}"/>
              </a:ext>
            </a:extLst>
          </p:cNvPr>
          <p:cNvSpPr>
            <a:spLocks noGrp="1"/>
          </p:cNvSpPr>
          <p:nvPr>
            <p:ph type="subTitle" idx="1"/>
          </p:nvPr>
        </p:nvSpPr>
        <p:spPr>
          <a:xfrm>
            <a:off x="1524000" y="4159404"/>
            <a:ext cx="9144000" cy="1098395"/>
          </a:xfrm>
        </p:spPr>
        <p:txBody>
          <a:bodyPr>
            <a:normAutofit fontScale="25000" lnSpcReduction="20000"/>
          </a:bodyPr>
          <a:lstStyle/>
          <a:p>
            <a:r>
              <a:rPr lang="en-US" sz="9600">
                <a:solidFill>
                  <a:srgbClr val="FFFFFF"/>
                </a:solidFill>
              </a:rPr>
              <a:t>New approaches to the description and discovery of archival collections.</a:t>
            </a:r>
          </a:p>
          <a:p>
            <a:endParaRPr lang="en-US" sz="9600">
              <a:solidFill>
                <a:srgbClr val="FFFFFF"/>
              </a:solidFill>
            </a:endParaRPr>
          </a:p>
          <a:p>
            <a:pPr algn="r"/>
            <a:r>
              <a:rPr lang="en-US" sz="9600">
                <a:solidFill>
                  <a:srgbClr val="FFFFFF"/>
                </a:solidFill>
              </a:rPr>
              <a:t>Carreen Dunbar and Margaret Warren</a:t>
            </a:r>
          </a:p>
          <a:p>
            <a:pPr algn="r"/>
            <a:r>
              <a:rPr lang="en-US" sz="9600">
                <a:solidFill>
                  <a:srgbClr val="FFFFFF"/>
                </a:solidFill>
              </a:rPr>
              <a:t>State Library of Queensland</a:t>
            </a:r>
          </a:p>
          <a:p>
            <a:endParaRPr lang="en-US" sz="1100">
              <a:solidFill>
                <a:srgbClr val="FFFFFF"/>
              </a:solidFill>
            </a:endParaRPr>
          </a:p>
        </p:txBody>
      </p:sp>
    </p:spTree>
    <p:extLst>
      <p:ext uri="{BB962C8B-B14F-4D97-AF65-F5344CB8AC3E}">
        <p14:creationId xmlns:p14="http://schemas.microsoft.com/office/powerpoint/2010/main" val="34001623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A4C6-1C13-46BB-8CDF-CCBA494954C4}"/>
              </a:ext>
            </a:extLst>
          </p:cNvPr>
          <p:cNvSpPr>
            <a:spLocks noGrp="1"/>
          </p:cNvSpPr>
          <p:nvPr>
            <p:ph type="title"/>
          </p:nvPr>
        </p:nvSpPr>
        <p:spPr>
          <a:xfrm>
            <a:off x="4965430" y="629266"/>
            <a:ext cx="6586491" cy="1676603"/>
          </a:xfrm>
        </p:spPr>
        <p:txBody>
          <a:bodyPr>
            <a:normAutofit/>
          </a:bodyPr>
          <a:lstStyle/>
          <a:p>
            <a:r>
              <a:rPr lang="en-US" sz="5400" dirty="0"/>
              <a:t>Drupal</a:t>
            </a:r>
          </a:p>
        </p:txBody>
      </p:sp>
      <p:sp>
        <p:nvSpPr>
          <p:cNvPr id="3" name="Content Placeholder 2">
            <a:extLst>
              <a:ext uri="{FF2B5EF4-FFF2-40B4-BE49-F238E27FC236}">
                <a16:creationId xmlns:a16="http://schemas.microsoft.com/office/drawing/2014/main" id="{7570F4F8-04ED-47CB-9951-368604A4304D}"/>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400" dirty="0"/>
              <a:t>Powerful and flexible</a:t>
            </a:r>
          </a:p>
          <a:p>
            <a:r>
              <a:rPr lang="en-US" sz="2400" dirty="0"/>
              <a:t>Hierarchical structure</a:t>
            </a:r>
          </a:p>
          <a:p>
            <a:r>
              <a:rPr lang="en-US" sz="2400" dirty="0"/>
              <a:t>Ease of navigation</a:t>
            </a:r>
          </a:p>
          <a:p>
            <a:r>
              <a:rPr lang="en-US" sz="2400" dirty="0"/>
              <a:t>Interoperability</a:t>
            </a:r>
          </a:p>
          <a:p>
            <a:r>
              <a:rPr lang="en-US" sz="2400" dirty="0" err="1"/>
              <a:t>Customisable</a:t>
            </a:r>
            <a:endParaRPr lang="en-US" sz="2400" dirty="0"/>
          </a:p>
          <a:p>
            <a:r>
              <a:rPr lang="en-US" sz="2400" dirty="0"/>
              <a:t>In-house expertise</a:t>
            </a:r>
          </a:p>
          <a:p>
            <a:endParaRPr lang="en-US" sz="2400" dirty="0"/>
          </a:p>
          <a:p>
            <a:endParaRPr lang="en-US" dirty="0"/>
          </a:p>
        </p:txBody>
      </p:sp>
      <p:pic>
        <p:nvPicPr>
          <p:cNvPr id="4" name="Picture 4">
            <a:extLst>
              <a:ext uri="{FF2B5EF4-FFF2-40B4-BE49-F238E27FC236}">
                <a16:creationId xmlns:a16="http://schemas.microsoft.com/office/drawing/2014/main" id="{D5416273-2F04-4C23-87B6-2BE19676BBA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B18D8146-8D49-460E-B405-89E8C23EA927}"/>
              </a:ext>
            </a:extLst>
          </p:cNvPr>
          <p:cNvSpPr txBox="1"/>
          <p:nvPr/>
        </p:nvSpPr>
        <p:spPr>
          <a:xfrm>
            <a:off x="4635591" y="6350159"/>
            <a:ext cx="6913755" cy="507831"/>
          </a:xfrm>
          <a:prstGeom prst="rect">
            <a:avLst/>
          </a:prstGeom>
          <a:noFill/>
        </p:spPr>
        <p:txBody>
          <a:bodyPr wrap="square" lIns="91440" tIns="45720" rIns="91440" bIns="45720" anchor="t">
            <a:spAutoFit/>
          </a:bodyPr>
          <a:lstStyle/>
          <a:p>
            <a:r>
              <a:rPr lang="en-US" sz="900">
                <a:latin typeface="Arial"/>
                <a:ea typeface="+mn-lt"/>
                <a:cs typeface="+mn-lt"/>
              </a:rPr>
              <a:t>Portrait of Henry and Mary </a:t>
            </a:r>
            <a:r>
              <a:rPr lang="en-US" sz="900" err="1">
                <a:latin typeface="Arial"/>
                <a:ea typeface="+mn-lt"/>
                <a:cs typeface="+mn-lt"/>
              </a:rPr>
              <a:t>Schlencker</a:t>
            </a:r>
            <a:r>
              <a:rPr lang="en-US" sz="900">
                <a:latin typeface="Arial"/>
                <a:ea typeface="+mn-lt"/>
                <a:cs typeface="+mn-lt"/>
              </a:rPr>
              <a:t> with their young family</a:t>
            </a:r>
            <a:endParaRPr lang="en-US">
              <a:latin typeface="Arial"/>
              <a:cs typeface="Arial"/>
            </a:endParaRPr>
          </a:p>
          <a:p>
            <a:r>
              <a:rPr lang="en-US" sz="900">
                <a:latin typeface="Arial"/>
                <a:ea typeface="+mn-lt"/>
                <a:cs typeface="+mn-lt"/>
              </a:rPr>
              <a:t>M 609 John G Cribb and H Percy </a:t>
            </a:r>
            <a:r>
              <a:rPr lang="en-US" sz="900" err="1">
                <a:latin typeface="Arial"/>
                <a:ea typeface="+mn-lt"/>
                <a:cs typeface="+mn-lt"/>
              </a:rPr>
              <a:t>Schlencker</a:t>
            </a:r>
            <a:r>
              <a:rPr lang="en-US" sz="900">
                <a:latin typeface="Arial"/>
                <a:ea typeface="+mn-lt"/>
                <a:cs typeface="+mn-lt"/>
              </a:rPr>
              <a:t> Papers</a:t>
            </a:r>
            <a:r>
              <a:rPr lang="en-US" sz="900">
                <a:solidFill>
                  <a:srgbClr val="3A3A3A"/>
                </a:solidFill>
                <a:latin typeface="Arial"/>
                <a:ea typeface="+mn-lt"/>
                <a:cs typeface="Arial"/>
              </a:rPr>
              <a:t>, John Oxley Library, State Library of Queensland</a:t>
            </a:r>
            <a:endParaRPr lang="en-US">
              <a:latin typeface="Arial"/>
              <a:cs typeface="Arial"/>
            </a:endParaRPr>
          </a:p>
          <a:p>
            <a:r>
              <a:rPr lang="en-US" sz="900">
                <a:latin typeface="Arial"/>
                <a:ea typeface="+mn-lt"/>
                <a:cs typeface="+mn-lt"/>
                <a:hlinkClick r:id="rId4"/>
              </a:rPr>
              <a:t>http://hdl.handle.net/10462/eadarc/6876</a:t>
            </a:r>
            <a:r>
              <a:rPr lang="en-US" sz="900">
                <a:latin typeface="Arial"/>
                <a:ea typeface="+mn-lt"/>
                <a:cs typeface="+mn-lt"/>
              </a:rPr>
              <a:t> </a:t>
            </a:r>
            <a:endParaRPr lang="en-US">
              <a:latin typeface="Arial"/>
              <a:cs typeface="Arial"/>
            </a:endParaRPr>
          </a:p>
        </p:txBody>
      </p:sp>
    </p:spTree>
    <p:extLst>
      <p:ext uri="{BB962C8B-B14F-4D97-AF65-F5344CB8AC3E}">
        <p14:creationId xmlns:p14="http://schemas.microsoft.com/office/powerpoint/2010/main" val="13992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9E23-3FA4-4DC6-A886-35A4932D9E58}"/>
              </a:ext>
            </a:extLst>
          </p:cNvPr>
          <p:cNvSpPr>
            <a:spLocks noGrp="1"/>
          </p:cNvSpPr>
          <p:nvPr>
            <p:ph type="title"/>
          </p:nvPr>
        </p:nvSpPr>
        <p:spPr>
          <a:xfrm>
            <a:off x="4965430" y="629266"/>
            <a:ext cx="6586491" cy="1676603"/>
          </a:xfrm>
        </p:spPr>
        <p:txBody>
          <a:bodyPr>
            <a:normAutofit/>
          </a:bodyPr>
          <a:lstStyle/>
          <a:p>
            <a:r>
              <a:rPr lang="en-US" sz="5400"/>
              <a:t>The Process</a:t>
            </a:r>
          </a:p>
        </p:txBody>
      </p:sp>
      <p:sp>
        <p:nvSpPr>
          <p:cNvPr id="6" name="Content Placeholder 5">
            <a:extLst>
              <a:ext uri="{FF2B5EF4-FFF2-40B4-BE49-F238E27FC236}">
                <a16:creationId xmlns:a16="http://schemas.microsoft.com/office/drawing/2014/main" id="{7EC08760-F30A-4361-8256-49A804C26626}"/>
              </a:ext>
            </a:extLst>
          </p:cNvPr>
          <p:cNvSpPr>
            <a:spLocks noGrp="1"/>
          </p:cNvSpPr>
          <p:nvPr>
            <p:ph idx="1"/>
          </p:nvPr>
        </p:nvSpPr>
        <p:spPr>
          <a:xfrm>
            <a:off x="4965431" y="2438400"/>
            <a:ext cx="6586489" cy="3785419"/>
          </a:xfrm>
        </p:spPr>
        <p:txBody>
          <a:bodyPr>
            <a:normAutofit/>
          </a:bodyPr>
          <a:lstStyle/>
          <a:p>
            <a:r>
              <a:rPr lang="en-US" sz="2200" dirty="0"/>
              <a:t>Staff working group with diverse views</a:t>
            </a:r>
          </a:p>
          <a:p>
            <a:pPr lvl="1"/>
            <a:r>
              <a:rPr lang="en-US" sz="2200" dirty="0"/>
              <a:t>Environmental scan</a:t>
            </a:r>
          </a:p>
          <a:p>
            <a:pPr lvl="1"/>
            <a:r>
              <a:rPr lang="en-US" sz="2200" dirty="0"/>
              <a:t>Development of base requirements</a:t>
            </a:r>
          </a:p>
          <a:p>
            <a:r>
              <a:rPr lang="en-US" sz="2200" dirty="0"/>
              <a:t>Scoping and viability</a:t>
            </a:r>
          </a:p>
          <a:p>
            <a:r>
              <a:rPr lang="en-US" sz="2200" dirty="0"/>
              <a:t>Prototype development</a:t>
            </a:r>
          </a:p>
          <a:p>
            <a:r>
              <a:rPr lang="en-US" sz="2200" dirty="0"/>
              <a:t>Rolling development and improvements based on testing</a:t>
            </a:r>
          </a:p>
        </p:txBody>
      </p:sp>
      <p:pic>
        <p:nvPicPr>
          <p:cNvPr id="3" name="Picture 3" descr="Text, letter&#10;&#10;Description automatically generated">
            <a:extLst>
              <a:ext uri="{FF2B5EF4-FFF2-40B4-BE49-F238E27FC236}">
                <a16:creationId xmlns:a16="http://schemas.microsoft.com/office/drawing/2014/main" id="{D13E1230-6BC7-4477-9932-62118E3210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4" name="TextBox 3">
            <a:extLst>
              <a:ext uri="{FF2B5EF4-FFF2-40B4-BE49-F238E27FC236}">
                <a16:creationId xmlns:a16="http://schemas.microsoft.com/office/drawing/2014/main" id="{5A90E7FA-D30D-4342-A8EB-6794DCE197CD}"/>
              </a:ext>
            </a:extLst>
          </p:cNvPr>
          <p:cNvSpPr txBox="1"/>
          <p:nvPr/>
        </p:nvSpPr>
        <p:spPr>
          <a:xfrm>
            <a:off x="4594402" y="6403152"/>
            <a:ext cx="6913755" cy="369332"/>
          </a:xfrm>
          <a:prstGeom prst="rect">
            <a:avLst/>
          </a:prstGeom>
          <a:noFill/>
        </p:spPr>
        <p:txBody>
          <a:bodyPr wrap="square" lIns="91440" tIns="45720" rIns="91440" bIns="45720" anchor="t">
            <a:spAutoFit/>
          </a:bodyPr>
          <a:lstStyle/>
          <a:p>
            <a:r>
              <a:rPr lang="en-US" sz="900">
                <a:latin typeface="Arial"/>
                <a:ea typeface="+mn-lt"/>
                <a:cs typeface="+mn-lt"/>
              </a:rPr>
              <a:t>OM90-88, George H Brigham Diary, John Oxley Library, State Library of Queensland.</a:t>
            </a:r>
            <a:endParaRPr lang="en-US">
              <a:latin typeface="Arial"/>
              <a:ea typeface="+mn-lt"/>
              <a:cs typeface="+mn-lt"/>
            </a:endParaRPr>
          </a:p>
          <a:p>
            <a:r>
              <a:rPr lang="en-US" sz="900">
                <a:latin typeface="Arial"/>
                <a:ea typeface="+mn-lt"/>
                <a:cs typeface="+mn-lt"/>
                <a:hlinkClick r:id="rId4"/>
              </a:rPr>
              <a:t>http://hdl.handle.net/10462/comp/3868</a:t>
            </a:r>
            <a:r>
              <a:rPr lang="en-US" sz="900">
                <a:latin typeface="Arial"/>
                <a:ea typeface="+mn-lt"/>
                <a:cs typeface="+mn-lt"/>
              </a:rPr>
              <a:t> </a:t>
            </a:r>
            <a:endParaRPr lang="en-US">
              <a:latin typeface="Arial"/>
            </a:endParaRPr>
          </a:p>
        </p:txBody>
      </p:sp>
    </p:spTree>
    <p:extLst>
      <p:ext uri="{BB962C8B-B14F-4D97-AF65-F5344CB8AC3E}">
        <p14:creationId xmlns:p14="http://schemas.microsoft.com/office/powerpoint/2010/main" val="296103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9A83-5E33-4991-A727-D84E6BF84378}"/>
              </a:ext>
            </a:extLst>
          </p:cNvPr>
          <p:cNvSpPr>
            <a:spLocks noGrp="1"/>
          </p:cNvSpPr>
          <p:nvPr>
            <p:ph type="title"/>
          </p:nvPr>
        </p:nvSpPr>
        <p:spPr>
          <a:xfrm>
            <a:off x="4965430" y="629266"/>
            <a:ext cx="6586491" cy="1676603"/>
          </a:xfrm>
        </p:spPr>
        <p:txBody>
          <a:bodyPr>
            <a:normAutofit/>
          </a:bodyPr>
          <a:lstStyle/>
          <a:p>
            <a:r>
              <a:rPr lang="en-US" sz="4800" dirty="0"/>
              <a:t>Workflow Considerations</a:t>
            </a:r>
          </a:p>
        </p:txBody>
      </p:sp>
      <p:sp>
        <p:nvSpPr>
          <p:cNvPr id="3" name="Content Placeholder 2">
            <a:extLst>
              <a:ext uri="{FF2B5EF4-FFF2-40B4-BE49-F238E27FC236}">
                <a16:creationId xmlns:a16="http://schemas.microsoft.com/office/drawing/2014/main" id="{C9228EE7-F610-4D4C-9C81-5BDB2755E1CE}"/>
              </a:ext>
            </a:extLst>
          </p:cNvPr>
          <p:cNvSpPr>
            <a:spLocks noGrp="1"/>
          </p:cNvSpPr>
          <p:nvPr>
            <p:ph idx="1"/>
          </p:nvPr>
        </p:nvSpPr>
        <p:spPr>
          <a:xfrm>
            <a:off x="4965431" y="2438400"/>
            <a:ext cx="6586489" cy="3785419"/>
          </a:xfrm>
        </p:spPr>
        <p:txBody>
          <a:bodyPr>
            <a:normAutofit/>
          </a:bodyPr>
          <a:lstStyle/>
          <a:p>
            <a:r>
              <a:rPr lang="en-US" sz="2400" dirty="0"/>
              <a:t>Deliver staff efficiencies</a:t>
            </a:r>
          </a:p>
          <a:p>
            <a:r>
              <a:rPr lang="en-US" sz="2400" dirty="0"/>
              <a:t>Provide ease of use</a:t>
            </a:r>
          </a:p>
          <a:p>
            <a:r>
              <a:rPr lang="en-US" sz="2400" dirty="0"/>
              <a:t>Reduce opportunity for error</a:t>
            </a:r>
          </a:p>
          <a:p>
            <a:r>
              <a:rPr lang="en-US" sz="2400" dirty="0"/>
              <a:t>Ability to make changes on the fly</a:t>
            </a:r>
          </a:p>
          <a:p>
            <a:r>
              <a:rPr lang="en-US" sz="2400" dirty="0"/>
              <a:t>Staged publication </a:t>
            </a:r>
          </a:p>
          <a:p>
            <a:r>
              <a:rPr lang="en-US" sz="2400" dirty="0"/>
              <a:t>Capacity for bulk creation and bulk changes</a:t>
            </a:r>
          </a:p>
          <a:p>
            <a:endParaRPr lang="en-US" sz="2400" dirty="0"/>
          </a:p>
        </p:txBody>
      </p:sp>
      <p:pic>
        <p:nvPicPr>
          <p:cNvPr id="4" name="Picture 4">
            <a:extLst>
              <a:ext uri="{FF2B5EF4-FFF2-40B4-BE49-F238E27FC236}">
                <a16:creationId xmlns:a16="http://schemas.microsoft.com/office/drawing/2014/main" id="{38DEF9E3-A18C-4F86-BFDF-520AF0821EB0}"/>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56F1940F-F3D4-4669-9989-C7062CE32C6C}"/>
              </a:ext>
            </a:extLst>
          </p:cNvPr>
          <p:cNvSpPr txBox="1"/>
          <p:nvPr/>
        </p:nvSpPr>
        <p:spPr>
          <a:xfrm>
            <a:off x="4635591" y="6145720"/>
            <a:ext cx="6913755" cy="646331"/>
          </a:xfrm>
          <a:prstGeom prst="rect">
            <a:avLst/>
          </a:prstGeom>
          <a:noFill/>
        </p:spPr>
        <p:txBody>
          <a:bodyPr wrap="square" lIns="91440" tIns="45720" rIns="91440" bIns="45720" anchor="t">
            <a:spAutoFit/>
          </a:bodyPr>
          <a:lstStyle/>
          <a:p>
            <a:r>
              <a:rPr lang="en-US" sz="900">
                <a:latin typeface="Arial"/>
                <a:cs typeface="Arial"/>
              </a:rPr>
              <a:t>Studio Portrait of Allan Victor Arthur in uniform, Undated, 28939/3</a:t>
            </a:r>
          </a:p>
          <a:p>
            <a:r>
              <a:rPr lang="en-US" sz="900">
                <a:latin typeface="Arial"/>
                <a:ea typeface="+mn-lt"/>
                <a:cs typeface="+mn-lt"/>
              </a:rPr>
              <a:t>28939, Victor Owen Williams First World War Diaries, Photographs and Personal Papers</a:t>
            </a:r>
            <a:r>
              <a:rPr lang="en-US" sz="900">
                <a:solidFill>
                  <a:srgbClr val="3A3A3A"/>
                </a:solidFill>
                <a:latin typeface="Arial"/>
                <a:ea typeface="+mn-lt"/>
                <a:cs typeface="Arial"/>
              </a:rPr>
              <a:t>, John Oxley Library, State Library of Queensland</a:t>
            </a:r>
            <a:endParaRPr lang="en-US" sz="900">
              <a:latin typeface="Arial"/>
              <a:cs typeface="Arial"/>
            </a:endParaRPr>
          </a:p>
          <a:p>
            <a:r>
              <a:rPr lang="en-US" sz="900">
                <a:latin typeface="Arial"/>
                <a:ea typeface="+mn-lt"/>
                <a:cs typeface="+mn-lt"/>
                <a:hlinkClick r:id="rId4"/>
              </a:rPr>
              <a:t>http://hdl.handle.net/10462/eadarc/8248</a:t>
            </a:r>
            <a:r>
              <a:rPr lang="en-US" sz="900">
                <a:latin typeface="Arial"/>
                <a:ea typeface="+mn-lt"/>
                <a:cs typeface="+mn-lt"/>
              </a:rPr>
              <a:t> </a:t>
            </a:r>
            <a:endParaRPr lang="en-US" sz="900">
              <a:latin typeface="Arial"/>
              <a:cs typeface="Arial"/>
            </a:endParaRPr>
          </a:p>
        </p:txBody>
      </p:sp>
    </p:spTree>
    <p:extLst>
      <p:ext uri="{BB962C8B-B14F-4D97-AF65-F5344CB8AC3E}">
        <p14:creationId xmlns:p14="http://schemas.microsoft.com/office/powerpoint/2010/main" val="13107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9A83-5E33-4991-A727-D84E6BF84378}"/>
              </a:ext>
            </a:extLst>
          </p:cNvPr>
          <p:cNvSpPr>
            <a:spLocks noGrp="1"/>
          </p:cNvSpPr>
          <p:nvPr>
            <p:ph type="title"/>
          </p:nvPr>
        </p:nvSpPr>
        <p:spPr>
          <a:xfrm>
            <a:off x="4965430" y="629266"/>
            <a:ext cx="6586491" cy="1676603"/>
          </a:xfrm>
        </p:spPr>
        <p:txBody>
          <a:bodyPr>
            <a:normAutofit/>
          </a:bodyPr>
          <a:lstStyle/>
          <a:p>
            <a:r>
              <a:rPr lang="en-US" sz="4800" dirty="0"/>
              <a:t>Workflow Considerations</a:t>
            </a:r>
          </a:p>
        </p:txBody>
      </p:sp>
      <p:sp>
        <p:nvSpPr>
          <p:cNvPr id="3" name="Content Placeholder 2">
            <a:extLst>
              <a:ext uri="{FF2B5EF4-FFF2-40B4-BE49-F238E27FC236}">
                <a16:creationId xmlns:a16="http://schemas.microsoft.com/office/drawing/2014/main" id="{C9228EE7-F610-4D4C-9C81-5BDB2755E1CE}"/>
              </a:ext>
            </a:extLst>
          </p:cNvPr>
          <p:cNvSpPr>
            <a:spLocks noGrp="1"/>
          </p:cNvSpPr>
          <p:nvPr>
            <p:ph idx="1"/>
          </p:nvPr>
        </p:nvSpPr>
        <p:spPr>
          <a:xfrm>
            <a:off x="4965431" y="2438400"/>
            <a:ext cx="6586489" cy="3785419"/>
          </a:xfrm>
        </p:spPr>
        <p:txBody>
          <a:bodyPr>
            <a:normAutofit/>
          </a:bodyPr>
          <a:lstStyle/>
          <a:p>
            <a:r>
              <a:rPr lang="en-US" sz="2400" dirty="0"/>
              <a:t>Utilize the descriptive catalogue record in LMS</a:t>
            </a:r>
          </a:p>
          <a:p>
            <a:r>
              <a:rPr lang="en-US" sz="2400" dirty="0"/>
              <a:t>Easy to structure to various levels</a:t>
            </a:r>
          </a:p>
          <a:p>
            <a:r>
              <a:rPr lang="en-US" sz="2400" dirty="0"/>
              <a:t>Plain English/ WYSIWYG interface</a:t>
            </a:r>
          </a:p>
          <a:p>
            <a:r>
              <a:rPr lang="en-US" sz="2400" dirty="0"/>
              <a:t>Simple to create, edit and delete </a:t>
            </a:r>
          </a:p>
          <a:p>
            <a:r>
              <a:rPr lang="en-US" sz="2400" dirty="0"/>
              <a:t>Allow for multiple users at one time </a:t>
            </a:r>
          </a:p>
          <a:p>
            <a:r>
              <a:rPr lang="en-US" sz="2400" dirty="0"/>
              <a:t>Require minimal training.</a:t>
            </a:r>
          </a:p>
          <a:p>
            <a:endParaRPr lang="en-US" sz="2400" dirty="0"/>
          </a:p>
        </p:txBody>
      </p:sp>
      <p:pic>
        <p:nvPicPr>
          <p:cNvPr id="4" name="Picture 4">
            <a:extLst>
              <a:ext uri="{FF2B5EF4-FFF2-40B4-BE49-F238E27FC236}">
                <a16:creationId xmlns:a16="http://schemas.microsoft.com/office/drawing/2014/main" id="{38DEF9E3-A18C-4F86-BFDF-520AF0821EB0}"/>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56F1940F-F3D4-4669-9989-C7062CE32C6C}"/>
              </a:ext>
            </a:extLst>
          </p:cNvPr>
          <p:cNvSpPr txBox="1"/>
          <p:nvPr/>
        </p:nvSpPr>
        <p:spPr>
          <a:xfrm>
            <a:off x="4635591" y="6145720"/>
            <a:ext cx="6913755" cy="646331"/>
          </a:xfrm>
          <a:prstGeom prst="rect">
            <a:avLst/>
          </a:prstGeom>
          <a:noFill/>
        </p:spPr>
        <p:txBody>
          <a:bodyPr wrap="square" lIns="91440" tIns="45720" rIns="91440" bIns="45720" anchor="t">
            <a:spAutoFit/>
          </a:bodyPr>
          <a:lstStyle/>
          <a:p>
            <a:r>
              <a:rPr lang="en-US" sz="900">
                <a:latin typeface="Arial"/>
                <a:cs typeface="Arial"/>
              </a:rPr>
              <a:t>Studio Portrait of Allan Victor Arthur in uniform, Undated, 28939/3</a:t>
            </a:r>
          </a:p>
          <a:p>
            <a:r>
              <a:rPr lang="en-US" sz="900">
                <a:latin typeface="Arial"/>
                <a:ea typeface="+mn-lt"/>
                <a:cs typeface="+mn-lt"/>
              </a:rPr>
              <a:t>28939, Victor Owen Williams First World War Diaries, Photographs and Personal Papers</a:t>
            </a:r>
            <a:r>
              <a:rPr lang="en-US" sz="900">
                <a:solidFill>
                  <a:srgbClr val="3A3A3A"/>
                </a:solidFill>
                <a:latin typeface="Arial"/>
                <a:ea typeface="+mn-lt"/>
                <a:cs typeface="Arial"/>
              </a:rPr>
              <a:t>, John Oxley Library, State Library of Queensland</a:t>
            </a:r>
            <a:endParaRPr lang="en-US" sz="900">
              <a:latin typeface="Arial"/>
              <a:cs typeface="Arial"/>
            </a:endParaRPr>
          </a:p>
          <a:p>
            <a:r>
              <a:rPr lang="en-US" sz="900">
                <a:latin typeface="Arial"/>
                <a:ea typeface="+mn-lt"/>
                <a:cs typeface="+mn-lt"/>
                <a:hlinkClick r:id="rId4"/>
              </a:rPr>
              <a:t>http://hdl.handle.net/10462/eadarc/8248</a:t>
            </a:r>
            <a:r>
              <a:rPr lang="en-US" sz="900">
                <a:latin typeface="Arial"/>
                <a:ea typeface="+mn-lt"/>
                <a:cs typeface="+mn-lt"/>
              </a:rPr>
              <a:t> </a:t>
            </a:r>
            <a:endParaRPr lang="en-US" sz="900">
              <a:latin typeface="Arial"/>
              <a:cs typeface="Arial"/>
            </a:endParaRPr>
          </a:p>
        </p:txBody>
      </p:sp>
    </p:spTree>
    <p:extLst>
      <p:ext uri="{BB962C8B-B14F-4D97-AF65-F5344CB8AC3E}">
        <p14:creationId xmlns:p14="http://schemas.microsoft.com/office/powerpoint/2010/main" val="255368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2104-BFFF-4167-A936-4B35FBA845FF}"/>
              </a:ext>
            </a:extLst>
          </p:cNvPr>
          <p:cNvSpPr>
            <a:spLocks noGrp="1"/>
          </p:cNvSpPr>
          <p:nvPr>
            <p:ph type="title"/>
          </p:nvPr>
        </p:nvSpPr>
        <p:spPr>
          <a:xfrm>
            <a:off x="838200" y="365126"/>
            <a:ext cx="10515600" cy="858764"/>
          </a:xfrm>
        </p:spPr>
        <p:txBody>
          <a:bodyPr/>
          <a:lstStyle/>
          <a:p>
            <a:r>
              <a:rPr lang="en-US" dirty="0"/>
              <a:t>Drupal page - a templated form</a:t>
            </a:r>
          </a:p>
        </p:txBody>
      </p:sp>
      <p:pic>
        <p:nvPicPr>
          <p:cNvPr id="5" name="Content Placeholder 4">
            <a:extLst>
              <a:ext uri="{FF2B5EF4-FFF2-40B4-BE49-F238E27FC236}">
                <a16:creationId xmlns:a16="http://schemas.microsoft.com/office/drawing/2014/main" id="{2A3C7201-6B2F-43A4-A54B-76EFDE1657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21"/>
          <a:stretch/>
        </p:blipFill>
        <p:spPr>
          <a:xfrm>
            <a:off x="965719" y="1772529"/>
            <a:ext cx="10260561" cy="440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783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E062-8210-4E61-AD11-A9128306E2D7}"/>
              </a:ext>
            </a:extLst>
          </p:cNvPr>
          <p:cNvSpPr>
            <a:spLocks noGrp="1"/>
          </p:cNvSpPr>
          <p:nvPr>
            <p:ph type="title"/>
          </p:nvPr>
        </p:nvSpPr>
        <p:spPr/>
        <p:txBody>
          <a:bodyPr/>
          <a:lstStyle/>
          <a:p>
            <a:r>
              <a:rPr lang="en-US" dirty="0"/>
              <a:t>Multi level</a:t>
            </a:r>
          </a:p>
        </p:txBody>
      </p:sp>
      <p:sp>
        <p:nvSpPr>
          <p:cNvPr id="7" name="Content Placeholder 6">
            <a:extLst>
              <a:ext uri="{FF2B5EF4-FFF2-40B4-BE49-F238E27FC236}">
                <a16:creationId xmlns:a16="http://schemas.microsoft.com/office/drawing/2014/main" id="{F23C18F8-AA2B-42B6-B8CC-4F21D186DA4D}"/>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8C043D07-A6B7-45B1-B458-5E28CDD95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70" y="1518970"/>
            <a:ext cx="10781071" cy="5227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70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E062-8210-4E61-AD11-A9128306E2D7}"/>
              </a:ext>
            </a:extLst>
          </p:cNvPr>
          <p:cNvSpPr>
            <a:spLocks noGrp="1"/>
          </p:cNvSpPr>
          <p:nvPr>
            <p:ph type="title"/>
          </p:nvPr>
        </p:nvSpPr>
        <p:spPr/>
        <p:txBody>
          <a:bodyPr/>
          <a:lstStyle/>
          <a:p>
            <a:r>
              <a:rPr lang="en-US" dirty="0"/>
              <a:t>Multi level</a:t>
            </a:r>
          </a:p>
        </p:txBody>
      </p:sp>
      <p:pic>
        <p:nvPicPr>
          <p:cNvPr id="5" name="Content Placeholder 4">
            <a:extLst>
              <a:ext uri="{FF2B5EF4-FFF2-40B4-BE49-F238E27FC236}">
                <a16:creationId xmlns:a16="http://schemas.microsoft.com/office/drawing/2014/main" id="{2163FB9C-B3C7-4508-8A98-D347287110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05645"/>
            <a:ext cx="9544665" cy="4034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963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851-BD9B-4B3F-A8F4-B7331A320B90}"/>
              </a:ext>
            </a:extLst>
          </p:cNvPr>
          <p:cNvSpPr>
            <a:spLocks noGrp="1"/>
          </p:cNvSpPr>
          <p:nvPr>
            <p:ph type="title"/>
          </p:nvPr>
        </p:nvSpPr>
        <p:spPr/>
        <p:txBody>
          <a:bodyPr/>
          <a:lstStyle/>
          <a:p>
            <a:r>
              <a:rPr lang="en-US"/>
              <a:t>Elements grouped</a:t>
            </a:r>
            <a:endParaRPr lang="en-US" dirty="0"/>
          </a:p>
        </p:txBody>
      </p:sp>
      <p:pic>
        <p:nvPicPr>
          <p:cNvPr id="16" name="Content Placeholder 15">
            <a:extLst>
              <a:ext uri="{FF2B5EF4-FFF2-40B4-BE49-F238E27FC236}">
                <a16:creationId xmlns:a16="http://schemas.microsoft.com/office/drawing/2014/main" id="{9AF71046-CA3E-40CA-923E-08B75F770A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45600"/>
            <a:ext cx="10515600" cy="3711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Arrow: Right 16">
            <a:extLst>
              <a:ext uri="{FF2B5EF4-FFF2-40B4-BE49-F238E27FC236}">
                <a16:creationId xmlns:a16="http://schemas.microsoft.com/office/drawing/2014/main" id="{1FAB3094-C674-4CF2-B528-CA58ABA2D79C}"/>
              </a:ext>
            </a:extLst>
          </p:cNvPr>
          <p:cNvSpPr/>
          <p:nvPr/>
        </p:nvSpPr>
        <p:spPr>
          <a:xfrm>
            <a:off x="232704" y="4278141"/>
            <a:ext cx="1210992"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56442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01F3-C961-4684-BD8A-CFB71F9EB639}"/>
              </a:ext>
            </a:extLst>
          </p:cNvPr>
          <p:cNvSpPr>
            <a:spLocks noGrp="1"/>
          </p:cNvSpPr>
          <p:nvPr>
            <p:ph type="title"/>
          </p:nvPr>
        </p:nvSpPr>
        <p:spPr/>
        <p:txBody>
          <a:bodyPr/>
          <a:lstStyle/>
          <a:p>
            <a:r>
              <a:rPr lang="en-US" dirty="0"/>
              <a:t>Controlled lists </a:t>
            </a:r>
          </a:p>
        </p:txBody>
      </p:sp>
      <p:pic>
        <p:nvPicPr>
          <p:cNvPr id="5" name="Content Placeholder 4">
            <a:extLst>
              <a:ext uri="{FF2B5EF4-FFF2-40B4-BE49-F238E27FC236}">
                <a16:creationId xmlns:a16="http://schemas.microsoft.com/office/drawing/2014/main" id="{993FE125-A331-41C0-BA62-B322CAA3AB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9483" y="1972276"/>
            <a:ext cx="8924233" cy="3653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rrow: Right 5">
            <a:extLst>
              <a:ext uri="{FF2B5EF4-FFF2-40B4-BE49-F238E27FC236}">
                <a16:creationId xmlns:a16="http://schemas.microsoft.com/office/drawing/2014/main" id="{25F3679E-F433-407A-918A-F064C5C0869E}"/>
              </a:ext>
            </a:extLst>
          </p:cNvPr>
          <p:cNvSpPr/>
          <p:nvPr/>
        </p:nvSpPr>
        <p:spPr>
          <a:xfrm>
            <a:off x="533987" y="3433145"/>
            <a:ext cx="1210992"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05223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2859-3343-405D-9427-AB8A85415E58}"/>
              </a:ext>
            </a:extLst>
          </p:cNvPr>
          <p:cNvSpPr>
            <a:spLocks noGrp="1"/>
          </p:cNvSpPr>
          <p:nvPr>
            <p:ph type="title"/>
          </p:nvPr>
        </p:nvSpPr>
        <p:spPr>
          <a:xfrm>
            <a:off x="838200" y="365126"/>
            <a:ext cx="10515600" cy="1069780"/>
          </a:xfrm>
        </p:spPr>
        <p:txBody>
          <a:bodyPr/>
          <a:lstStyle/>
          <a:p>
            <a:r>
              <a:rPr lang="en-US" dirty="0"/>
              <a:t>Mandatory elements</a:t>
            </a:r>
          </a:p>
        </p:txBody>
      </p:sp>
      <p:pic>
        <p:nvPicPr>
          <p:cNvPr id="5" name="Content Placeholder 4">
            <a:extLst>
              <a:ext uri="{FF2B5EF4-FFF2-40B4-BE49-F238E27FC236}">
                <a16:creationId xmlns:a16="http://schemas.microsoft.com/office/drawing/2014/main" id="{2D20D22A-FD4A-4613-8641-3B889575C9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5522" y="1690688"/>
            <a:ext cx="7999165" cy="485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rrow: Right 5">
            <a:extLst>
              <a:ext uri="{FF2B5EF4-FFF2-40B4-BE49-F238E27FC236}">
                <a16:creationId xmlns:a16="http://schemas.microsoft.com/office/drawing/2014/main" id="{3E321E16-46CF-41D1-83C7-15D0416D3620}"/>
              </a:ext>
            </a:extLst>
          </p:cNvPr>
          <p:cNvSpPr/>
          <p:nvPr/>
        </p:nvSpPr>
        <p:spPr>
          <a:xfrm>
            <a:off x="520506" y="4089852"/>
            <a:ext cx="1856934"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7" name="Arrow: Right 6">
            <a:extLst>
              <a:ext uri="{FF2B5EF4-FFF2-40B4-BE49-F238E27FC236}">
                <a16:creationId xmlns:a16="http://schemas.microsoft.com/office/drawing/2014/main" id="{A7B842CE-EFE8-472E-98E0-19DEA27C2F99}"/>
              </a:ext>
            </a:extLst>
          </p:cNvPr>
          <p:cNvSpPr/>
          <p:nvPr/>
        </p:nvSpPr>
        <p:spPr>
          <a:xfrm>
            <a:off x="520506" y="1888902"/>
            <a:ext cx="1210992"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570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46D3-E559-432C-B748-836BEB057A6C}"/>
              </a:ext>
            </a:extLst>
          </p:cNvPr>
          <p:cNvSpPr>
            <a:spLocks noGrp="1"/>
          </p:cNvSpPr>
          <p:nvPr>
            <p:ph type="title"/>
          </p:nvPr>
        </p:nvSpPr>
        <p:spPr>
          <a:xfrm>
            <a:off x="4965430" y="629266"/>
            <a:ext cx="6586491" cy="1676603"/>
          </a:xfrm>
        </p:spPr>
        <p:txBody>
          <a:bodyPr vert="horz" lIns="91440" tIns="45720" rIns="91440" bIns="45720" rtlCol="0">
            <a:normAutofit/>
          </a:bodyPr>
          <a:lstStyle/>
          <a:p>
            <a:r>
              <a:rPr lang="en-US" sz="5400"/>
              <a:t>A library not an archive</a:t>
            </a:r>
          </a:p>
        </p:txBody>
      </p:sp>
      <p:sp>
        <p:nvSpPr>
          <p:cNvPr id="1030" name="Content Placeholder 1029">
            <a:extLst>
              <a:ext uri="{FF2B5EF4-FFF2-40B4-BE49-F238E27FC236}">
                <a16:creationId xmlns:a16="http://schemas.microsoft.com/office/drawing/2014/main" id="{AE9DBC65-BC72-4003-B4A8-3192D0D83217}"/>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US" sz="2400">
                <a:ea typeface="+mn-lt"/>
                <a:cs typeface="+mn-lt"/>
              </a:rPr>
              <a:t>State Library is not an archive, but we do hold archival collections that reflect the diversity of Queensland’s story from the past to the present. </a:t>
            </a:r>
            <a:endParaRPr lang="en-US" sz="2400">
              <a:cs typeface="Calibri" panose="020F0502020204030204"/>
            </a:endParaRPr>
          </a:p>
        </p:txBody>
      </p:sp>
      <p:pic>
        <p:nvPicPr>
          <p:cNvPr id="1026" name="Picture 2">
            <a:extLst>
              <a:ext uri="{FF2B5EF4-FFF2-40B4-BE49-F238E27FC236}">
                <a16:creationId xmlns:a16="http://schemas.microsoft.com/office/drawing/2014/main" id="{C10D60D0-1662-4C72-8195-8DC89C166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661552-9D08-4EA9-AD2A-6306B9841E88}"/>
              </a:ext>
            </a:extLst>
          </p:cNvPr>
          <p:cNvSpPr txBox="1"/>
          <p:nvPr/>
        </p:nvSpPr>
        <p:spPr>
          <a:xfrm>
            <a:off x="4755291" y="6402859"/>
            <a:ext cx="710925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cs typeface="Arial"/>
              </a:rPr>
              <a:t>Exterior of the State Library of Queensland, 2021</a:t>
            </a:r>
          </a:p>
          <a:p>
            <a:r>
              <a:rPr lang="en-US" sz="900" err="1">
                <a:latin typeface="Arial"/>
                <a:cs typeface="Arial"/>
              </a:rPr>
              <a:t>Kgbo</a:t>
            </a:r>
            <a:r>
              <a:rPr lang="en-US" sz="900">
                <a:latin typeface="Arial"/>
                <a:cs typeface="Arial"/>
              </a:rPr>
              <a:t>, CC BY-SA 4.0 &lt;https://creativecommons.org/licenses/by-sa/4.0&gt;, via Wikimedia Commons</a:t>
            </a:r>
          </a:p>
          <a:p>
            <a:r>
              <a:rPr lang="en-US" sz="900">
                <a:latin typeface="Arial"/>
                <a:ea typeface="+mn-lt"/>
                <a:cs typeface="+mn-lt"/>
                <a:hlinkClick r:id="rId3"/>
              </a:rPr>
              <a:t>https://commons.wikimedia.org/wiki/File:Exterior_of_the_State_Library_of_Queensland,_2021.jpg</a:t>
            </a:r>
            <a:r>
              <a:rPr lang="en-US" sz="900">
                <a:latin typeface="Arial"/>
                <a:ea typeface="+mn-lt"/>
                <a:cs typeface="+mn-lt"/>
              </a:rPr>
              <a:t> </a:t>
            </a:r>
            <a:endParaRPr lang="en-US">
              <a:latin typeface="Arial"/>
            </a:endParaRPr>
          </a:p>
        </p:txBody>
      </p:sp>
    </p:spTree>
    <p:extLst>
      <p:ext uri="{BB962C8B-B14F-4D97-AF65-F5344CB8AC3E}">
        <p14:creationId xmlns:p14="http://schemas.microsoft.com/office/powerpoint/2010/main" val="162839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F7F-9646-4CEA-B805-8F313CB32588}"/>
              </a:ext>
            </a:extLst>
          </p:cNvPr>
          <p:cNvSpPr>
            <a:spLocks noGrp="1"/>
          </p:cNvSpPr>
          <p:nvPr>
            <p:ph type="title"/>
          </p:nvPr>
        </p:nvSpPr>
        <p:spPr/>
        <p:txBody>
          <a:bodyPr/>
          <a:lstStyle/>
          <a:p>
            <a:r>
              <a:rPr lang="en-US" dirty="0"/>
              <a:t>Unique link from catalogue record</a:t>
            </a:r>
          </a:p>
        </p:txBody>
      </p:sp>
      <p:pic>
        <p:nvPicPr>
          <p:cNvPr id="5" name="Content Placeholder 4">
            <a:extLst>
              <a:ext uri="{FF2B5EF4-FFF2-40B4-BE49-F238E27FC236}">
                <a16:creationId xmlns:a16="http://schemas.microsoft.com/office/drawing/2014/main" id="{22A5C8B6-4BE0-4D86-A1D7-5B7BCD5552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6942" y="1945052"/>
            <a:ext cx="6792273" cy="771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6A79A1C-CD75-41B4-9738-C5D67DC35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910" y="2971049"/>
            <a:ext cx="7097115" cy="3467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Arrow: Right 7">
            <a:extLst>
              <a:ext uri="{FF2B5EF4-FFF2-40B4-BE49-F238E27FC236}">
                <a16:creationId xmlns:a16="http://schemas.microsoft.com/office/drawing/2014/main" id="{0DB5D904-6450-4CC3-A028-DB9936764813}"/>
              </a:ext>
            </a:extLst>
          </p:cNvPr>
          <p:cNvSpPr/>
          <p:nvPr/>
        </p:nvSpPr>
        <p:spPr>
          <a:xfrm>
            <a:off x="421446" y="2295229"/>
            <a:ext cx="1210992"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9" name="Arrow: Right 8">
            <a:extLst>
              <a:ext uri="{FF2B5EF4-FFF2-40B4-BE49-F238E27FC236}">
                <a16:creationId xmlns:a16="http://schemas.microsoft.com/office/drawing/2014/main" id="{967CD43F-238E-4683-A4D9-F7BBB9BC44E7}"/>
              </a:ext>
            </a:extLst>
          </p:cNvPr>
          <p:cNvSpPr/>
          <p:nvPr/>
        </p:nvSpPr>
        <p:spPr>
          <a:xfrm>
            <a:off x="3375660" y="6127116"/>
            <a:ext cx="1210992"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1832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998BEE-D810-493D-9EE3-58EBB40DCA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35" y="196014"/>
            <a:ext cx="10345594" cy="2715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135F5F17-DA51-40E2-8578-007221777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75" y="2802692"/>
            <a:ext cx="9925664" cy="3690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126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96A7-5323-4451-A7CB-AA689287412A}"/>
              </a:ext>
            </a:extLst>
          </p:cNvPr>
          <p:cNvSpPr>
            <a:spLocks noGrp="1"/>
          </p:cNvSpPr>
          <p:nvPr>
            <p:ph type="title"/>
          </p:nvPr>
        </p:nvSpPr>
        <p:spPr/>
        <p:txBody>
          <a:bodyPr/>
          <a:lstStyle/>
          <a:p>
            <a:r>
              <a:rPr lang="en-US" dirty="0"/>
              <a:t>Context sensitive navigation</a:t>
            </a:r>
          </a:p>
        </p:txBody>
      </p:sp>
      <p:sp>
        <p:nvSpPr>
          <p:cNvPr id="3" name="Content Placeholder 2">
            <a:extLst>
              <a:ext uri="{FF2B5EF4-FFF2-40B4-BE49-F238E27FC236}">
                <a16:creationId xmlns:a16="http://schemas.microsoft.com/office/drawing/2014/main" id="{EBA9E991-088A-46C8-AC56-FE33BF77A87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9FFB5CA-C4CD-4B76-B2BC-7764CF154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71" y="1825625"/>
            <a:ext cx="10505729" cy="3986134"/>
          </a:xfrm>
          <a:prstGeom prst="rect">
            <a:avLst/>
          </a:prstGeom>
        </p:spPr>
      </p:pic>
      <p:sp>
        <p:nvSpPr>
          <p:cNvPr id="6" name="Arrow: Right 5">
            <a:extLst>
              <a:ext uri="{FF2B5EF4-FFF2-40B4-BE49-F238E27FC236}">
                <a16:creationId xmlns:a16="http://schemas.microsoft.com/office/drawing/2014/main" id="{3819953D-FCAF-430C-A2E9-60E58CB220C4}"/>
              </a:ext>
            </a:extLst>
          </p:cNvPr>
          <p:cNvSpPr/>
          <p:nvPr/>
        </p:nvSpPr>
        <p:spPr>
          <a:xfrm>
            <a:off x="147484" y="2833165"/>
            <a:ext cx="827534"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7" name="Arrow: Right 6">
            <a:extLst>
              <a:ext uri="{FF2B5EF4-FFF2-40B4-BE49-F238E27FC236}">
                <a16:creationId xmlns:a16="http://schemas.microsoft.com/office/drawing/2014/main" id="{80245ADF-B28E-4B38-B8D6-9B53461D66E3}"/>
              </a:ext>
            </a:extLst>
          </p:cNvPr>
          <p:cNvSpPr/>
          <p:nvPr/>
        </p:nvSpPr>
        <p:spPr>
          <a:xfrm>
            <a:off x="147484" y="3840705"/>
            <a:ext cx="827534"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10" name="Arrow: Right 9">
            <a:extLst>
              <a:ext uri="{FF2B5EF4-FFF2-40B4-BE49-F238E27FC236}">
                <a16:creationId xmlns:a16="http://schemas.microsoft.com/office/drawing/2014/main" id="{8D40E457-9774-4729-92EB-694700574D0B}"/>
              </a:ext>
            </a:extLst>
          </p:cNvPr>
          <p:cNvSpPr/>
          <p:nvPr/>
        </p:nvSpPr>
        <p:spPr>
          <a:xfrm>
            <a:off x="2862548" y="1975036"/>
            <a:ext cx="827534"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078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0F35-C34A-4D04-9A38-5C9AF5607B34}"/>
              </a:ext>
            </a:extLst>
          </p:cNvPr>
          <p:cNvSpPr>
            <a:spLocks noGrp="1"/>
          </p:cNvSpPr>
          <p:nvPr>
            <p:ph type="title"/>
          </p:nvPr>
        </p:nvSpPr>
        <p:spPr/>
        <p:txBody>
          <a:bodyPr/>
          <a:lstStyle/>
          <a:p>
            <a:r>
              <a:rPr lang="en-US" dirty="0"/>
              <a:t>Integration with collection level record</a:t>
            </a:r>
          </a:p>
        </p:txBody>
      </p:sp>
      <p:sp>
        <p:nvSpPr>
          <p:cNvPr id="3" name="Content Placeholder 2">
            <a:extLst>
              <a:ext uri="{FF2B5EF4-FFF2-40B4-BE49-F238E27FC236}">
                <a16:creationId xmlns:a16="http://schemas.microsoft.com/office/drawing/2014/main" id="{02E1F93E-F3B5-4E88-BC7C-F6CF178C99D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89624FB-852D-4E42-9DB0-B35887368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128" y="1833340"/>
            <a:ext cx="8481511" cy="3850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6931C39D-8566-4D13-954F-127D564C663D}"/>
              </a:ext>
            </a:extLst>
          </p:cNvPr>
          <p:cNvSpPr/>
          <p:nvPr/>
        </p:nvSpPr>
        <p:spPr>
          <a:xfrm>
            <a:off x="1176474" y="4999590"/>
            <a:ext cx="827534"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97325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5979-5D74-4D55-9FDA-0F6E926AD3FB}"/>
              </a:ext>
            </a:extLst>
          </p:cNvPr>
          <p:cNvSpPr>
            <a:spLocks noGrp="1"/>
          </p:cNvSpPr>
          <p:nvPr>
            <p:ph type="title"/>
          </p:nvPr>
        </p:nvSpPr>
        <p:spPr/>
        <p:txBody>
          <a:bodyPr/>
          <a:lstStyle/>
          <a:p>
            <a:r>
              <a:rPr lang="en-US" dirty="0"/>
              <a:t>More functions</a:t>
            </a:r>
          </a:p>
        </p:txBody>
      </p:sp>
      <p:pic>
        <p:nvPicPr>
          <p:cNvPr id="6" name="Picture 5">
            <a:extLst>
              <a:ext uri="{FF2B5EF4-FFF2-40B4-BE49-F238E27FC236}">
                <a16:creationId xmlns:a16="http://schemas.microsoft.com/office/drawing/2014/main" id="{9764CBD7-C9A2-4761-8BAC-4410973CC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9926435" cy="433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rrow: Right 8">
            <a:extLst>
              <a:ext uri="{FF2B5EF4-FFF2-40B4-BE49-F238E27FC236}">
                <a16:creationId xmlns:a16="http://schemas.microsoft.com/office/drawing/2014/main" id="{E405E478-1320-47BD-ACAE-4FA8B4B64B05}"/>
              </a:ext>
            </a:extLst>
          </p:cNvPr>
          <p:cNvSpPr/>
          <p:nvPr/>
        </p:nvSpPr>
        <p:spPr>
          <a:xfrm>
            <a:off x="249035" y="3313758"/>
            <a:ext cx="827534"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10" name="Arrow: Right 9">
            <a:extLst>
              <a:ext uri="{FF2B5EF4-FFF2-40B4-BE49-F238E27FC236}">
                <a16:creationId xmlns:a16="http://schemas.microsoft.com/office/drawing/2014/main" id="{E2529734-5426-427F-8B5D-68CEE134858D}"/>
              </a:ext>
            </a:extLst>
          </p:cNvPr>
          <p:cNvSpPr/>
          <p:nvPr/>
        </p:nvSpPr>
        <p:spPr>
          <a:xfrm flipH="1">
            <a:off x="7224150" y="3246120"/>
            <a:ext cx="1019518"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11" name="Arrow: Right 10">
            <a:extLst>
              <a:ext uri="{FF2B5EF4-FFF2-40B4-BE49-F238E27FC236}">
                <a16:creationId xmlns:a16="http://schemas.microsoft.com/office/drawing/2014/main" id="{8519772B-4D08-4584-9234-0C6F2A664D90}"/>
              </a:ext>
            </a:extLst>
          </p:cNvPr>
          <p:cNvSpPr/>
          <p:nvPr/>
        </p:nvSpPr>
        <p:spPr>
          <a:xfrm flipH="1">
            <a:off x="7733909" y="4635644"/>
            <a:ext cx="1019518"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02310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142C-2AE4-4BB7-B460-2BCB0AD2085D}"/>
              </a:ext>
            </a:extLst>
          </p:cNvPr>
          <p:cNvSpPr>
            <a:spLocks noGrp="1"/>
          </p:cNvSpPr>
          <p:nvPr>
            <p:ph type="title"/>
          </p:nvPr>
        </p:nvSpPr>
        <p:spPr>
          <a:xfrm>
            <a:off x="838200" y="245232"/>
            <a:ext cx="10515600" cy="971306"/>
          </a:xfrm>
        </p:spPr>
        <p:txBody>
          <a:bodyPr/>
          <a:lstStyle/>
          <a:p>
            <a:r>
              <a:rPr lang="en-US" dirty="0"/>
              <a:t>From this				To this</a:t>
            </a:r>
          </a:p>
        </p:txBody>
      </p:sp>
      <p:pic>
        <p:nvPicPr>
          <p:cNvPr id="4" name="Content Placeholder 3" descr="Diagram&#10;&#10;Description automatically generated">
            <a:extLst>
              <a:ext uri="{FF2B5EF4-FFF2-40B4-BE49-F238E27FC236}">
                <a16:creationId xmlns:a16="http://schemas.microsoft.com/office/drawing/2014/main" id="{24BB8E5D-6462-4259-A369-BFD0BE2C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50514"/>
            <a:ext cx="3778047" cy="5597109"/>
          </a:xfrm>
          <a:prstGeom prst="rect">
            <a:avLst/>
          </a:prstGeom>
        </p:spPr>
      </p:pic>
      <p:pic>
        <p:nvPicPr>
          <p:cNvPr id="5" name="Content Placeholder 4" descr="Diagram&#10;&#10;Description automatically generated">
            <a:extLst>
              <a:ext uri="{FF2B5EF4-FFF2-40B4-BE49-F238E27FC236}">
                <a16:creationId xmlns:a16="http://schemas.microsoft.com/office/drawing/2014/main" id="{6603FEEE-A97C-4DFF-969B-DBAE96C071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4232" y="2126817"/>
            <a:ext cx="4637128" cy="2055091"/>
          </a:xfrm>
          <a:prstGeom prst="rect">
            <a:avLst/>
          </a:prstGeom>
        </p:spPr>
      </p:pic>
      <p:sp>
        <p:nvSpPr>
          <p:cNvPr id="6" name="Arrow: Right 5">
            <a:extLst>
              <a:ext uri="{FF2B5EF4-FFF2-40B4-BE49-F238E27FC236}">
                <a16:creationId xmlns:a16="http://schemas.microsoft.com/office/drawing/2014/main" id="{A1109EF6-4A28-4003-AFF0-5BD62869D3F2}"/>
              </a:ext>
            </a:extLst>
          </p:cNvPr>
          <p:cNvSpPr/>
          <p:nvPr/>
        </p:nvSpPr>
        <p:spPr>
          <a:xfrm>
            <a:off x="5016471" y="3063240"/>
            <a:ext cx="931297" cy="36575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3500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9E23-3FA4-4DC6-A886-35A4932D9E58}"/>
              </a:ext>
            </a:extLst>
          </p:cNvPr>
          <p:cNvSpPr>
            <a:spLocks noGrp="1"/>
          </p:cNvSpPr>
          <p:nvPr>
            <p:ph type="title"/>
          </p:nvPr>
        </p:nvSpPr>
        <p:spPr>
          <a:xfrm>
            <a:off x="4965430" y="629266"/>
            <a:ext cx="6586491" cy="1676603"/>
          </a:xfrm>
        </p:spPr>
        <p:txBody>
          <a:bodyPr>
            <a:normAutofit/>
          </a:bodyPr>
          <a:lstStyle/>
          <a:p>
            <a:r>
              <a:rPr lang="en-US" sz="5400"/>
              <a:t>Technical considerations</a:t>
            </a:r>
          </a:p>
        </p:txBody>
      </p:sp>
      <p:sp>
        <p:nvSpPr>
          <p:cNvPr id="6" name="Content Placeholder 5">
            <a:extLst>
              <a:ext uri="{FF2B5EF4-FFF2-40B4-BE49-F238E27FC236}">
                <a16:creationId xmlns:a16="http://schemas.microsoft.com/office/drawing/2014/main" id="{7EC08760-F30A-4361-8256-49A804C26626}"/>
              </a:ext>
            </a:extLst>
          </p:cNvPr>
          <p:cNvSpPr>
            <a:spLocks noGrp="1"/>
          </p:cNvSpPr>
          <p:nvPr>
            <p:ph idx="1"/>
          </p:nvPr>
        </p:nvSpPr>
        <p:spPr>
          <a:xfrm>
            <a:off x="4965431" y="2438400"/>
            <a:ext cx="6586489" cy="3785419"/>
          </a:xfrm>
        </p:spPr>
        <p:txBody>
          <a:bodyPr>
            <a:normAutofit/>
          </a:bodyPr>
          <a:lstStyle/>
          <a:p>
            <a:r>
              <a:rPr lang="en-US" sz="2400" dirty="0"/>
              <a:t>Adhere to standards and conventions</a:t>
            </a:r>
          </a:p>
          <a:p>
            <a:r>
              <a:rPr lang="en-US" sz="2400" dirty="0"/>
              <a:t>Data to be compatible and interoperable</a:t>
            </a:r>
          </a:p>
          <a:p>
            <a:r>
              <a:rPr lang="en-US" sz="2400" dirty="0"/>
              <a:t>Able to be preserved</a:t>
            </a:r>
          </a:p>
          <a:p>
            <a:r>
              <a:rPr lang="en-US" sz="2400" dirty="0"/>
              <a:t>Integrate with LMS / Discovery layer</a:t>
            </a:r>
          </a:p>
        </p:txBody>
      </p:sp>
      <p:pic>
        <p:nvPicPr>
          <p:cNvPr id="3" name="Picture 3" descr="A picture containing grass, suitcase, seat, chair&#10;&#10;Description automatically generated">
            <a:extLst>
              <a:ext uri="{FF2B5EF4-FFF2-40B4-BE49-F238E27FC236}">
                <a16:creationId xmlns:a16="http://schemas.microsoft.com/office/drawing/2014/main" id="{79E8647E-56DC-4161-803F-D1EEF9103B9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4" name="TextBox 3">
            <a:extLst>
              <a:ext uri="{FF2B5EF4-FFF2-40B4-BE49-F238E27FC236}">
                <a16:creationId xmlns:a16="http://schemas.microsoft.com/office/drawing/2014/main" id="{79BEB800-ABC5-43C6-821C-3DADA24400B1}"/>
              </a:ext>
            </a:extLst>
          </p:cNvPr>
          <p:cNvSpPr txBox="1"/>
          <p:nvPr/>
        </p:nvSpPr>
        <p:spPr>
          <a:xfrm>
            <a:off x="4635591" y="6145720"/>
            <a:ext cx="6913755" cy="646331"/>
          </a:xfrm>
          <a:prstGeom prst="rect">
            <a:avLst/>
          </a:prstGeom>
          <a:noFill/>
        </p:spPr>
        <p:txBody>
          <a:bodyPr wrap="square" lIns="91440" tIns="45720" rIns="91440" bIns="45720" anchor="t">
            <a:spAutoFit/>
          </a:bodyPr>
          <a:lstStyle/>
          <a:p>
            <a:r>
              <a:rPr lang="en-US" sz="900">
                <a:latin typeface="Arial"/>
                <a:cs typeface="Calibri"/>
              </a:rPr>
              <a:t>Braille</a:t>
            </a:r>
            <a:r>
              <a:rPr lang="en-US" sz="900">
                <a:latin typeface="Arial"/>
                <a:cs typeface="Arial"/>
              </a:rPr>
              <a:t> globe of the world created by Frank Tunley for the School for the Blind in Annerley, Brisbane, ca. 1950, 29279/21</a:t>
            </a:r>
          </a:p>
          <a:p>
            <a:r>
              <a:rPr lang="en-US" sz="900">
                <a:latin typeface="Arial"/>
                <a:ea typeface="+mn-lt"/>
                <a:cs typeface="+mn-lt"/>
              </a:rPr>
              <a:t>29279, </a:t>
            </a:r>
            <a:r>
              <a:rPr lang="en-US" sz="900" err="1">
                <a:latin typeface="Arial"/>
                <a:ea typeface="+mn-lt"/>
                <a:cs typeface="+mn-lt"/>
              </a:rPr>
              <a:t>Narbethong</a:t>
            </a:r>
            <a:r>
              <a:rPr lang="en-US" sz="900">
                <a:latin typeface="Arial"/>
                <a:ea typeface="+mn-lt"/>
                <a:cs typeface="+mn-lt"/>
              </a:rPr>
              <a:t> Queensland School for Visually Handicapped Children and Richard Frank Tunley Collection John Oxley Library, State Library of Queensland.</a:t>
            </a:r>
            <a:endParaRPr lang="en-US">
              <a:latin typeface="Arial"/>
              <a:cs typeface="Arial"/>
            </a:endParaRPr>
          </a:p>
          <a:p>
            <a:r>
              <a:rPr lang="en-US" sz="900">
                <a:latin typeface="Arial"/>
                <a:ea typeface="+mn-lt"/>
                <a:cs typeface="+mn-lt"/>
                <a:hlinkClick r:id="rId4"/>
              </a:rPr>
              <a:t>http://hdl.handle.net/10462/eadarc/8523</a:t>
            </a:r>
            <a:r>
              <a:rPr lang="en-US" sz="900">
                <a:latin typeface="Arial"/>
                <a:ea typeface="+mn-lt"/>
                <a:cs typeface="+mn-lt"/>
              </a:rPr>
              <a:t> </a:t>
            </a:r>
            <a:endParaRPr lang="en-US">
              <a:latin typeface="Arial"/>
            </a:endParaRPr>
          </a:p>
        </p:txBody>
      </p:sp>
    </p:spTree>
    <p:extLst>
      <p:ext uri="{BB962C8B-B14F-4D97-AF65-F5344CB8AC3E}">
        <p14:creationId xmlns:p14="http://schemas.microsoft.com/office/powerpoint/2010/main" val="271995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581D-B2C5-4CD7-B75D-E0697B52378F}"/>
              </a:ext>
            </a:extLst>
          </p:cNvPr>
          <p:cNvSpPr>
            <a:spLocks noGrp="1"/>
          </p:cNvSpPr>
          <p:nvPr>
            <p:ph type="title"/>
          </p:nvPr>
        </p:nvSpPr>
        <p:spPr>
          <a:xfrm>
            <a:off x="4965430" y="629266"/>
            <a:ext cx="6586491" cy="1676603"/>
          </a:xfrm>
        </p:spPr>
        <p:txBody>
          <a:bodyPr>
            <a:normAutofit/>
          </a:bodyPr>
          <a:lstStyle/>
          <a:p>
            <a:r>
              <a:rPr lang="en-US" sz="5400">
                <a:cs typeface="Calibri Light"/>
              </a:rPr>
              <a:t>What did we learn?</a:t>
            </a:r>
            <a:endParaRPr lang="en-US" sz="5400"/>
          </a:p>
        </p:txBody>
      </p:sp>
      <p:sp>
        <p:nvSpPr>
          <p:cNvPr id="12" name="Content Placeholder 11">
            <a:extLst>
              <a:ext uri="{FF2B5EF4-FFF2-40B4-BE49-F238E27FC236}">
                <a16:creationId xmlns:a16="http://schemas.microsoft.com/office/drawing/2014/main" id="{6A03B181-DDAD-4736-8013-65EB11763113}"/>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AU" sz="2400">
                <a:ea typeface="+mn-lt"/>
                <a:cs typeface="+mn-lt"/>
              </a:rPr>
              <a:t>It’s good to challenge assumptions</a:t>
            </a:r>
            <a:endParaRPr lang="en-US" sz="2400">
              <a:ea typeface="+mn-lt"/>
              <a:cs typeface="+mn-lt"/>
            </a:endParaRPr>
          </a:p>
          <a:p>
            <a:r>
              <a:rPr lang="en-AU" sz="2400">
                <a:ea typeface="+mn-lt"/>
                <a:cs typeface="+mn-lt"/>
              </a:rPr>
              <a:t>Standards are our friends</a:t>
            </a:r>
          </a:p>
          <a:p>
            <a:r>
              <a:rPr lang="en-AU" sz="2400">
                <a:ea typeface="+mn-lt"/>
                <a:cs typeface="+mn-lt"/>
              </a:rPr>
              <a:t>Business owners + developers working together delivers great result</a:t>
            </a:r>
            <a:endParaRPr lang="en-US" sz="2400">
              <a:ea typeface="+mn-lt"/>
              <a:cs typeface="+mn-lt"/>
            </a:endParaRPr>
          </a:p>
          <a:p>
            <a:r>
              <a:rPr lang="en-AU" sz="2400">
                <a:ea typeface="+mn-lt"/>
                <a:cs typeface="+mn-lt"/>
              </a:rPr>
              <a:t>Integrated points of 'data truth' is achievable </a:t>
            </a:r>
            <a:endParaRPr lang="en-US" sz="2400">
              <a:ea typeface="+mn-lt"/>
              <a:cs typeface="+mn-lt"/>
            </a:endParaRPr>
          </a:p>
          <a:p>
            <a:r>
              <a:rPr lang="en-AU" sz="2400">
                <a:ea typeface="+mn-lt"/>
                <a:cs typeface="+mn-lt"/>
              </a:rPr>
              <a:t>User experience should be pre-eminent (both front end and back end)</a:t>
            </a:r>
            <a:endParaRPr lang="en-US" sz="2400">
              <a:ea typeface="+mn-lt"/>
              <a:cs typeface="+mn-lt"/>
            </a:endParaRPr>
          </a:p>
          <a:p>
            <a:endParaRPr lang="en-US" sz="2400">
              <a:cs typeface="Calibri"/>
            </a:endParaRPr>
          </a:p>
        </p:txBody>
      </p:sp>
      <p:pic>
        <p:nvPicPr>
          <p:cNvPr id="3" name="Picture 3" descr="Diagram&#10;&#10;Description automatically generated">
            <a:extLst>
              <a:ext uri="{FF2B5EF4-FFF2-40B4-BE49-F238E27FC236}">
                <a16:creationId xmlns:a16="http://schemas.microsoft.com/office/drawing/2014/main" id="{AB02F33A-4B91-4CC7-8B3D-1349142C0CF7}"/>
              </a:ext>
            </a:extLst>
          </p:cNvPr>
          <p:cNvPicPr>
            <a:picLocks noChangeAspect="1"/>
          </p:cNvPicPr>
          <p:nvPr/>
        </p:nvPicPr>
        <p:blipFill rotWithShape="1">
          <a:blip r:embed="rId3">
            <a:extLst>
              <a:ext uri="{28A0092B-C50C-407E-A947-70E740481C1C}">
                <a14:useLocalDpi xmlns:a14="http://schemas.microsoft.com/office/drawing/2010/main" val="0"/>
              </a:ext>
            </a:extLst>
          </a:blip>
          <a:srcRect r="-3"/>
          <a:stretch/>
        </p:blipFill>
        <p:spPr>
          <a:xfrm>
            <a:off x="20" y="10"/>
            <a:ext cx="4635571" cy="6857990"/>
          </a:xfrm>
          <a:prstGeom prst="rect">
            <a:avLst/>
          </a:prstGeom>
          <a:effectLst/>
        </p:spPr>
      </p:pic>
      <p:sp>
        <p:nvSpPr>
          <p:cNvPr id="4" name="TextBox 3">
            <a:extLst>
              <a:ext uri="{FF2B5EF4-FFF2-40B4-BE49-F238E27FC236}">
                <a16:creationId xmlns:a16="http://schemas.microsoft.com/office/drawing/2014/main" id="{EE51E4EB-3910-4B83-A1B1-58EFBFA17226}"/>
              </a:ext>
            </a:extLst>
          </p:cNvPr>
          <p:cNvSpPr txBox="1"/>
          <p:nvPr/>
        </p:nvSpPr>
        <p:spPr>
          <a:xfrm>
            <a:off x="4594402" y="6403152"/>
            <a:ext cx="6913755" cy="369332"/>
          </a:xfrm>
          <a:prstGeom prst="rect">
            <a:avLst/>
          </a:prstGeom>
          <a:noFill/>
        </p:spPr>
        <p:txBody>
          <a:bodyPr wrap="square" lIns="91440" tIns="45720" rIns="91440" bIns="45720" anchor="t">
            <a:spAutoFit/>
          </a:bodyPr>
          <a:lstStyle/>
          <a:p>
            <a:r>
              <a:rPr lang="en-US" sz="900">
                <a:latin typeface="Arial"/>
                <a:ea typeface="+mn-lt"/>
                <a:cs typeface="+mn-lt"/>
              </a:rPr>
              <a:t>10124 Proposed design for new School of Arts 1877. John Oxley Library, State Library of Queensland.</a:t>
            </a:r>
            <a:endParaRPr lang="en-US">
              <a:latin typeface="Arial"/>
              <a:ea typeface="+mn-lt"/>
              <a:cs typeface="+mn-lt"/>
            </a:endParaRPr>
          </a:p>
          <a:p>
            <a:r>
              <a:rPr lang="en-US" sz="900">
                <a:latin typeface="Arial"/>
                <a:ea typeface="+mn-lt"/>
                <a:cs typeface="+mn-lt"/>
                <a:hlinkClick r:id="rId4"/>
              </a:rPr>
              <a:t>http://hdl.handle.net/10462/eadarc/7592</a:t>
            </a:r>
            <a:r>
              <a:rPr lang="en-US" sz="900">
                <a:latin typeface="Arial"/>
                <a:ea typeface="+mn-lt"/>
                <a:cs typeface="+mn-lt"/>
              </a:rPr>
              <a:t> </a:t>
            </a:r>
            <a:endParaRPr lang="en-US">
              <a:latin typeface="Arial"/>
              <a:cs typeface="Arial"/>
            </a:endParaRPr>
          </a:p>
        </p:txBody>
      </p:sp>
    </p:spTree>
    <p:extLst>
      <p:ext uri="{BB962C8B-B14F-4D97-AF65-F5344CB8AC3E}">
        <p14:creationId xmlns:p14="http://schemas.microsoft.com/office/powerpoint/2010/main" val="128272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CA73-D75A-4270-98F4-A3A8D9C8A0CA}"/>
              </a:ext>
            </a:extLst>
          </p:cNvPr>
          <p:cNvSpPr>
            <a:spLocks noGrp="1"/>
          </p:cNvSpPr>
          <p:nvPr>
            <p:ph type="title"/>
          </p:nvPr>
        </p:nvSpPr>
        <p:spPr>
          <a:xfrm>
            <a:off x="4965430" y="629266"/>
            <a:ext cx="6586491" cy="1676603"/>
          </a:xfrm>
        </p:spPr>
        <p:txBody>
          <a:bodyPr>
            <a:normAutofit/>
          </a:bodyPr>
          <a:lstStyle/>
          <a:p>
            <a:r>
              <a:rPr lang="en-US" sz="5400">
                <a:cs typeface="Calibri Light"/>
              </a:rPr>
              <a:t>Next steps</a:t>
            </a:r>
            <a:endParaRPr lang="en-US" sz="5400"/>
          </a:p>
        </p:txBody>
      </p:sp>
      <p:sp>
        <p:nvSpPr>
          <p:cNvPr id="3" name="Content Placeholder 2">
            <a:extLst>
              <a:ext uri="{FF2B5EF4-FFF2-40B4-BE49-F238E27FC236}">
                <a16:creationId xmlns:a16="http://schemas.microsoft.com/office/drawing/2014/main" id="{F763E75E-C8D0-45B9-8341-06A3EB0FEF79}"/>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400">
                <a:cs typeface="Calibri"/>
              </a:rPr>
              <a:t>Enhancements – front and back end to improve user experience</a:t>
            </a:r>
          </a:p>
          <a:p>
            <a:r>
              <a:rPr lang="en-US" sz="2400">
                <a:cs typeface="Calibri"/>
              </a:rPr>
              <a:t>EAD extract for digital preservation</a:t>
            </a:r>
          </a:p>
          <a:p>
            <a:r>
              <a:rPr lang="en-US" sz="2400">
                <a:cs typeface="Calibri"/>
              </a:rPr>
              <a:t>Ongoing iteration to meet future requirements</a:t>
            </a:r>
          </a:p>
        </p:txBody>
      </p:sp>
      <p:pic>
        <p:nvPicPr>
          <p:cNvPr id="4" name="Picture 4" descr="A picture containing outdoor, sky, ground, person&#10;&#10;Description automatically generated">
            <a:extLst>
              <a:ext uri="{FF2B5EF4-FFF2-40B4-BE49-F238E27FC236}">
                <a16:creationId xmlns:a16="http://schemas.microsoft.com/office/drawing/2014/main" id="{F893B435-76C9-4E20-99C6-F301FC9B96E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5" name="TextBox 4">
            <a:extLst>
              <a:ext uri="{FF2B5EF4-FFF2-40B4-BE49-F238E27FC236}">
                <a16:creationId xmlns:a16="http://schemas.microsoft.com/office/drawing/2014/main" id="{7CC9A258-02EB-4DF5-9676-EDC470CAED37}"/>
              </a:ext>
            </a:extLst>
          </p:cNvPr>
          <p:cNvSpPr txBox="1"/>
          <p:nvPr/>
        </p:nvSpPr>
        <p:spPr>
          <a:xfrm>
            <a:off x="4631724" y="6289589"/>
            <a:ext cx="728430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ea typeface="verdana"/>
                <a:cs typeface="Arial"/>
              </a:rPr>
              <a:t>Musterers preparing for a camel muster on Charlotte Plains Station, Queensland, 2014.</a:t>
            </a:r>
          </a:p>
          <a:p>
            <a:r>
              <a:rPr lang="en-US" sz="900">
                <a:latin typeface="Arial"/>
                <a:ea typeface="+mn-lt"/>
                <a:cs typeface="+mn-lt"/>
              </a:rPr>
              <a:t>29693 Dean Saffron Outback Camel Mustering Photographs 2014, John Oxley Library, State Library of Queensland.</a:t>
            </a:r>
          </a:p>
          <a:p>
            <a:r>
              <a:rPr lang="en-US" sz="900">
                <a:latin typeface="Arial"/>
                <a:ea typeface="+mn-lt"/>
                <a:cs typeface="+mn-lt"/>
                <a:hlinkClick r:id="rId4"/>
              </a:rPr>
              <a:t>http://hdl.handle.net/10462/deriv/300518</a:t>
            </a:r>
            <a:r>
              <a:rPr lang="en-US" sz="900">
                <a:latin typeface="Arial"/>
                <a:ea typeface="+mn-lt"/>
                <a:cs typeface="+mn-lt"/>
              </a:rPr>
              <a:t> </a:t>
            </a:r>
            <a:endParaRPr lang="en-US">
              <a:latin typeface="Arial"/>
            </a:endParaRPr>
          </a:p>
        </p:txBody>
      </p:sp>
    </p:spTree>
    <p:extLst>
      <p:ext uri="{BB962C8B-B14F-4D97-AF65-F5344CB8AC3E}">
        <p14:creationId xmlns:p14="http://schemas.microsoft.com/office/powerpoint/2010/main" val="131934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CD59-A60B-45D0-B36A-F74776F56DBE}"/>
              </a:ext>
            </a:extLst>
          </p:cNvPr>
          <p:cNvSpPr>
            <a:spLocks noGrp="1"/>
          </p:cNvSpPr>
          <p:nvPr>
            <p:ph type="title"/>
          </p:nvPr>
        </p:nvSpPr>
        <p:spPr>
          <a:xfrm>
            <a:off x="4965430" y="629266"/>
            <a:ext cx="6586491" cy="1676603"/>
          </a:xfrm>
        </p:spPr>
        <p:txBody>
          <a:bodyPr>
            <a:normAutofit/>
          </a:bodyPr>
          <a:lstStyle/>
          <a:p>
            <a:r>
              <a:rPr lang="en-US" sz="5400">
                <a:cs typeface="Calibri Light"/>
              </a:rPr>
              <a:t>Questions?</a:t>
            </a:r>
            <a:endParaRPr lang="en-US" sz="5400"/>
          </a:p>
        </p:txBody>
      </p:sp>
      <p:pic>
        <p:nvPicPr>
          <p:cNvPr id="4" name="Picture 4">
            <a:extLst>
              <a:ext uri="{FF2B5EF4-FFF2-40B4-BE49-F238E27FC236}">
                <a16:creationId xmlns:a16="http://schemas.microsoft.com/office/drawing/2014/main" id="{0F0FF91E-A026-406B-9959-B18EB433A8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5" name="TextBox 4">
            <a:extLst>
              <a:ext uri="{FF2B5EF4-FFF2-40B4-BE49-F238E27FC236}">
                <a16:creationId xmlns:a16="http://schemas.microsoft.com/office/drawing/2014/main" id="{D7B60DB6-B7D2-41B7-BADB-6C36AD3B4F7F}"/>
              </a:ext>
            </a:extLst>
          </p:cNvPr>
          <p:cNvSpPr txBox="1"/>
          <p:nvPr/>
        </p:nvSpPr>
        <p:spPr>
          <a:xfrm>
            <a:off x="4631725" y="6382265"/>
            <a:ext cx="720192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cs typeface="Calibri"/>
              </a:rPr>
              <a:t>Decorated pram participating in the Carnival of Flowers parade, Toowoomba, 2002.</a:t>
            </a:r>
          </a:p>
          <a:p>
            <a:r>
              <a:rPr lang="en-US" sz="900">
                <a:latin typeface="Arial"/>
                <a:ea typeface="+mn-lt"/>
                <a:cs typeface="+mn-lt"/>
              </a:rPr>
              <a:t>9955 Toowoomba Carnival of Flowers Photographs; John Oxley Library, State Library of Queensland.</a:t>
            </a:r>
          </a:p>
          <a:p>
            <a:r>
              <a:rPr lang="en-US" sz="900">
                <a:latin typeface="Arial"/>
                <a:ea typeface="+mn-lt"/>
                <a:cs typeface="+mn-lt"/>
                <a:hlinkClick r:id="rId4"/>
              </a:rPr>
              <a:t>http://hdl.handle.net/10462/deriv/28005</a:t>
            </a:r>
            <a:r>
              <a:rPr lang="en-US" sz="900">
                <a:latin typeface="Arial"/>
                <a:ea typeface="+mn-lt"/>
                <a:cs typeface="+mn-lt"/>
              </a:rPr>
              <a:t> </a:t>
            </a:r>
            <a:endParaRPr lang="en-US" sz="900">
              <a:latin typeface="Arial"/>
            </a:endParaRPr>
          </a:p>
        </p:txBody>
      </p:sp>
    </p:spTree>
    <p:extLst>
      <p:ext uri="{BB962C8B-B14F-4D97-AF65-F5344CB8AC3E}">
        <p14:creationId xmlns:p14="http://schemas.microsoft.com/office/powerpoint/2010/main" val="113326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5CD4-E3D3-45B1-88B5-26184ABCAEFB}"/>
              </a:ext>
            </a:extLst>
          </p:cNvPr>
          <p:cNvSpPr>
            <a:spLocks noGrp="1"/>
          </p:cNvSpPr>
          <p:nvPr>
            <p:ph type="title"/>
          </p:nvPr>
        </p:nvSpPr>
        <p:spPr>
          <a:xfrm>
            <a:off x="4965430" y="629266"/>
            <a:ext cx="6586491" cy="1676603"/>
          </a:xfrm>
        </p:spPr>
        <p:txBody>
          <a:bodyPr>
            <a:normAutofit/>
          </a:bodyPr>
          <a:lstStyle/>
          <a:p>
            <a:r>
              <a:rPr lang="en-US" sz="5400"/>
              <a:t>Archival collections</a:t>
            </a:r>
          </a:p>
        </p:txBody>
      </p:sp>
      <p:sp>
        <p:nvSpPr>
          <p:cNvPr id="3" name="Content Placeholder 2">
            <a:extLst>
              <a:ext uri="{FF2B5EF4-FFF2-40B4-BE49-F238E27FC236}">
                <a16:creationId xmlns:a16="http://schemas.microsoft.com/office/drawing/2014/main" id="{81E6649A-3637-4AD6-872A-F8B5F068AC17}"/>
              </a:ext>
            </a:extLst>
          </p:cNvPr>
          <p:cNvSpPr>
            <a:spLocks noGrp="1"/>
          </p:cNvSpPr>
          <p:nvPr>
            <p:ph idx="1"/>
          </p:nvPr>
        </p:nvSpPr>
        <p:spPr>
          <a:xfrm>
            <a:off x="4965431" y="2438400"/>
            <a:ext cx="6586489" cy="3785419"/>
          </a:xfrm>
        </p:spPr>
        <p:txBody>
          <a:bodyPr>
            <a:normAutofit/>
          </a:bodyPr>
          <a:lstStyle/>
          <a:p>
            <a:r>
              <a:rPr lang="en-US" sz="2400"/>
              <a:t>Approx. 10,000 archival collections</a:t>
            </a:r>
          </a:p>
          <a:p>
            <a:r>
              <a:rPr lang="en-US" sz="2400"/>
              <a:t>Business records, personal papers, photographic collections, film collections, audio/oral history collections, digital archives, born digital collections, personal archives</a:t>
            </a:r>
          </a:p>
          <a:p>
            <a:r>
              <a:rPr lang="en-US" sz="2400"/>
              <a:t> Approx. 600 collections with detailed finding aids</a:t>
            </a:r>
          </a:p>
          <a:p>
            <a:endParaRPr lang="en-US" sz="2400"/>
          </a:p>
        </p:txBody>
      </p:sp>
      <p:pic>
        <p:nvPicPr>
          <p:cNvPr id="5" name="Picture 4">
            <a:extLst>
              <a:ext uri="{FF2B5EF4-FFF2-40B4-BE49-F238E27FC236}">
                <a16:creationId xmlns:a16="http://schemas.microsoft.com/office/drawing/2014/main" id="{04F444AB-D5A1-4CA9-B790-31370E62F9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F295B40E-FB9E-4353-BE53-44A1151517E6}"/>
              </a:ext>
            </a:extLst>
          </p:cNvPr>
          <p:cNvSpPr txBox="1"/>
          <p:nvPr/>
        </p:nvSpPr>
        <p:spPr>
          <a:xfrm>
            <a:off x="5638800" y="2971800"/>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CA4082EB-904D-4A5F-BAB3-E5F945B78855}"/>
              </a:ext>
            </a:extLst>
          </p:cNvPr>
          <p:cNvSpPr txBox="1"/>
          <p:nvPr/>
        </p:nvSpPr>
        <p:spPr>
          <a:xfrm>
            <a:off x="4635591" y="6110888"/>
            <a:ext cx="5306958" cy="646331"/>
          </a:xfrm>
          <a:prstGeom prst="rect">
            <a:avLst/>
          </a:prstGeom>
          <a:noFill/>
        </p:spPr>
        <p:txBody>
          <a:bodyPr wrap="square" rtlCol="0">
            <a:spAutoFit/>
          </a:bodyPr>
          <a:lstStyle/>
          <a:p>
            <a:r>
              <a:rPr lang="en-US" sz="900" b="0" i="0">
                <a:effectLst/>
                <a:latin typeface="Arial" panose="020B0604020202020204" pitchFamily="34" charset="0"/>
              </a:rPr>
              <a:t>Children shouldn't be made to choose when their parents are getting divorced by Elizabeth McLellan</a:t>
            </a:r>
          </a:p>
          <a:p>
            <a:r>
              <a:rPr lang="en-US" sz="900" b="0" i="0">
                <a:solidFill>
                  <a:srgbClr val="3A3A3A"/>
                </a:solidFill>
                <a:effectLst/>
                <a:latin typeface="Helvetica Neue"/>
              </a:rPr>
              <a:t>7116, Dr Barbara Piscitelli AM Children's Art Archive, John Oxley Library, State Library of Queensland.</a:t>
            </a:r>
          </a:p>
          <a:p>
            <a:r>
              <a:rPr lang="en-US" sz="900" b="0" i="0">
                <a:solidFill>
                  <a:srgbClr val="3A3A3A"/>
                </a:solidFill>
                <a:effectLst/>
                <a:latin typeface="Helvetica Neue"/>
                <a:hlinkClick r:id="rId3"/>
              </a:rPr>
              <a:t>http://hdl.handle.net/10462/deriv/260158</a:t>
            </a:r>
            <a:r>
              <a:rPr lang="en-US" sz="900" b="0" i="0">
                <a:solidFill>
                  <a:srgbClr val="3A3A3A"/>
                </a:solidFill>
                <a:effectLst/>
                <a:latin typeface="Helvetica Neue"/>
              </a:rPr>
              <a:t> </a:t>
            </a:r>
          </a:p>
        </p:txBody>
      </p:sp>
    </p:spTree>
    <p:extLst>
      <p:ext uri="{BB962C8B-B14F-4D97-AF65-F5344CB8AC3E}">
        <p14:creationId xmlns:p14="http://schemas.microsoft.com/office/powerpoint/2010/main" val="103992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46D3-E559-432C-B748-836BEB057A6C}"/>
              </a:ext>
            </a:extLst>
          </p:cNvPr>
          <p:cNvSpPr>
            <a:spLocks noGrp="1"/>
          </p:cNvSpPr>
          <p:nvPr>
            <p:ph type="title"/>
          </p:nvPr>
        </p:nvSpPr>
        <p:spPr>
          <a:xfrm>
            <a:off x="4965430" y="629266"/>
            <a:ext cx="6586491" cy="1676603"/>
          </a:xfrm>
        </p:spPr>
        <p:txBody>
          <a:bodyPr vert="horz" lIns="91440" tIns="45720" rIns="91440" bIns="45720" rtlCol="0">
            <a:normAutofit/>
          </a:bodyPr>
          <a:lstStyle/>
          <a:p>
            <a:r>
              <a:rPr lang="en-US" sz="5400" dirty="0"/>
              <a:t>Explore</a:t>
            </a:r>
          </a:p>
        </p:txBody>
      </p:sp>
      <p:sp>
        <p:nvSpPr>
          <p:cNvPr id="1030" name="Content Placeholder 1029">
            <a:extLst>
              <a:ext uri="{FF2B5EF4-FFF2-40B4-BE49-F238E27FC236}">
                <a16:creationId xmlns:a16="http://schemas.microsoft.com/office/drawing/2014/main" id="{AE9DBC65-BC72-4003-B4A8-3192D0D83217}"/>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1600" b="0" i="0" dirty="0">
                <a:solidFill>
                  <a:srgbClr val="3A3A3A"/>
                </a:solidFill>
                <a:effectLst/>
                <a:latin typeface="Helvetica Neue"/>
              </a:rPr>
              <a:t>William and Mary </a:t>
            </a:r>
            <a:r>
              <a:rPr lang="en-US" sz="1600" b="0" i="0" dirty="0" err="1">
                <a:solidFill>
                  <a:srgbClr val="3A3A3A"/>
                </a:solidFill>
                <a:effectLst/>
                <a:latin typeface="Helvetica Neue"/>
              </a:rPr>
              <a:t>Bartie</a:t>
            </a:r>
            <a:r>
              <a:rPr lang="en-US" sz="1600" b="0" i="0" dirty="0">
                <a:solidFill>
                  <a:srgbClr val="3A3A3A"/>
                </a:solidFill>
                <a:effectLst/>
                <a:latin typeface="Helvetica Neue"/>
              </a:rPr>
              <a:t> letters and textiles</a:t>
            </a:r>
          </a:p>
          <a:p>
            <a:pPr lvl="1"/>
            <a:r>
              <a:rPr lang="en-US" sz="1200" b="0" i="0" dirty="0">
                <a:solidFill>
                  <a:srgbClr val="3A3A3A"/>
                </a:solidFill>
                <a:effectLst/>
                <a:latin typeface="Helvetica Neue"/>
                <a:hlinkClick r:id="rId3"/>
              </a:rPr>
              <a:t>https://collections.slq.qld.gov.au/guide/32315/overview</a:t>
            </a:r>
            <a:endParaRPr lang="en-US" sz="1200" dirty="0">
              <a:solidFill>
                <a:srgbClr val="3A3A3A"/>
              </a:solidFill>
              <a:latin typeface="Helvetica Neue"/>
            </a:endParaRPr>
          </a:p>
          <a:p>
            <a:pPr lvl="1"/>
            <a:endParaRPr lang="en-US" sz="1200" b="0" i="0" dirty="0">
              <a:solidFill>
                <a:srgbClr val="3A3A3A"/>
              </a:solidFill>
              <a:effectLst/>
              <a:latin typeface="Helvetica Neue"/>
            </a:endParaRPr>
          </a:p>
          <a:p>
            <a:r>
              <a:rPr lang="en-US" sz="1450" b="0" i="0" dirty="0">
                <a:solidFill>
                  <a:srgbClr val="3A3A3A"/>
                </a:solidFill>
                <a:effectLst/>
                <a:latin typeface="Helvetica Neue"/>
              </a:rPr>
              <a:t>Dr Barbara </a:t>
            </a:r>
            <a:r>
              <a:rPr lang="en-US" sz="1450" b="0" i="0" dirty="0" err="1">
                <a:solidFill>
                  <a:srgbClr val="3A3A3A"/>
                </a:solidFill>
                <a:effectLst/>
                <a:latin typeface="Helvetica Neue"/>
              </a:rPr>
              <a:t>Piscitelli</a:t>
            </a:r>
            <a:r>
              <a:rPr lang="en-US" sz="1450" b="0" i="0" dirty="0">
                <a:solidFill>
                  <a:srgbClr val="3A3A3A"/>
                </a:solidFill>
                <a:effectLst/>
                <a:latin typeface="Helvetica Neue"/>
              </a:rPr>
              <a:t> AM Children's Art Archive, 1986-2016; 2020</a:t>
            </a:r>
          </a:p>
          <a:p>
            <a:pPr lvl="1"/>
            <a:r>
              <a:rPr lang="en-US" sz="1200" dirty="0">
                <a:solidFill>
                  <a:srgbClr val="3A3A3A"/>
                </a:solidFill>
                <a:latin typeface="Helvetica Neue"/>
                <a:hlinkClick r:id="rId4">
                  <a:extLst>
                    <a:ext uri="{A12FA001-AC4F-418D-AE19-62706E023703}">
                      <ahyp:hlinkClr xmlns:ahyp="http://schemas.microsoft.com/office/drawing/2018/hyperlinkcolor" val="tx"/>
                    </a:ext>
                  </a:extLst>
                </a:hlinkClick>
              </a:rPr>
              <a:t>https://collections.slq.qld.gov.au/guide/7116/overview</a:t>
            </a:r>
            <a:endParaRPr lang="en-US" sz="1200" dirty="0">
              <a:solidFill>
                <a:srgbClr val="3A3A3A"/>
              </a:solidFill>
              <a:latin typeface="Helvetica Neue"/>
            </a:endParaRPr>
          </a:p>
          <a:p>
            <a:endParaRPr lang="en-US" sz="1450" b="0" i="0" dirty="0">
              <a:solidFill>
                <a:srgbClr val="3A3A3A"/>
              </a:solidFill>
              <a:effectLst/>
              <a:latin typeface="Helvetica Neue"/>
            </a:endParaRPr>
          </a:p>
          <a:p>
            <a:r>
              <a:rPr lang="en-US" sz="1600" dirty="0">
                <a:solidFill>
                  <a:srgbClr val="3A3A3A"/>
                </a:solidFill>
                <a:latin typeface="Helvetica Neue"/>
              </a:rPr>
              <a:t>Channels of History oral histories</a:t>
            </a:r>
          </a:p>
          <a:p>
            <a:pPr lvl="1"/>
            <a:r>
              <a:rPr lang="en-US" sz="1200" dirty="0">
                <a:solidFill>
                  <a:srgbClr val="3A3A3A"/>
                </a:solidFill>
                <a:latin typeface="Helvetica Neue"/>
                <a:hlinkClick r:id="rId5">
                  <a:extLst>
                    <a:ext uri="{A12FA001-AC4F-418D-AE19-62706E023703}">
                      <ahyp:hlinkClr xmlns:ahyp="http://schemas.microsoft.com/office/drawing/2018/hyperlinkcolor" val="tx"/>
                    </a:ext>
                  </a:extLst>
                </a:hlinkClick>
              </a:rPr>
              <a:t>https://collections.slq.qld.gov.au/guide/29880/overview</a:t>
            </a:r>
            <a:endParaRPr lang="en-US" sz="1200" dirty="0">
              <a:solidFill>
                <a:srgbClr val="3A3A3A"/>
              </a:solidFill>
              <a:latin typeface="Helvetica Neue"/>
            </a:endParaRPr>
          </a:p>
          <a:p>
            <a:pPr lvl="1"/>
            <a:endParaRPr lang="en-US" sz="1200" b="0" i="0" dirty="0">
              <a:solidFill>
                <a:srgbClr val="3A3A3A"/>
              </a:solidFill>
              <a:effectLst/>
              <a:latin typeface="Helvetica Neue"/>
            </a:endParaRPr>
          </a:p>
          <a:p>
            <a:r>
              <a:rPr lang="en-US" sz="1600" dirty="0">
                <a:solidFill>
                  <a:srgbClr val="3A3A3A"/>
                </a:solidFill>
                <a:latin typeface="Helvetica Neue"/>
              </a:rPr>
              <a:t>National Parks Association of Queensland archive</a:t>
            </a:r>
          </a:p>
          <a:p>
            <a:pPr lvl="1"/>
            <a:r>
              <a:rPr lang="en-US" sz="1200" dirty="0">
                <a:solidFill>
                  <a:srgbClr val="3A3A3A"/>
                </a:solidFill>
                <a:latin typeface="Helvetica Neue"/>
                <a:hlinkClick r:id="rId6"/>
              </a:rPr>
              <a:t>https://collections.slq.qld.gov.au/guide/31641/overview</a:t>
            </a:r>
            <a:endParaRPr lang="en-US" sz="1200" dirty="0">
              <a:solidFill>
                <a:srgbClr val="3A3A3A"/>
              </a:solidFill>
              <a:latin typeface="Helvetica Neue"/>
            </a:endParaRPr>
          </a:p>
          <a:p>
            <a:pPr lvl="1"/>
            <a:endParaRPr lang="en-US" sz="1200" dirty="0">
              <a:solidFill>
                <a:srgbClr val="3A3A3A"/>
              </a:solidFill>
              <a:latin typeface="Helvetica Neue"/>
            </a:endParaRPr>
          </a:p>
          <a:p>
            <a:pPr marL="0" indent="0">
              <a:buNone/>
            </a:pPr>
            <a:endParaRPr lang="en-US" sz="2400" dirty="0">
              <a:cs typeface="Calibri" panose="020F0502020204030204"/>
            </a:endParaRPr>
          </a:p>
        </p:txBody>
      </p:sp>
      <p:pic>
        <p:nvPicPr>
          <p:cNvPr id="1026" name="Picture 2">
            <a:extLst>
              <a:ext uri="{FF2B5EF4-FFF2-40B4-BE49-F238E27FC236}">
                <a16:creationId xmlns:a16="http://schemas.microsoft.com/office/drawing/2014/main" id="{C10D60D0-1662-4C72-8195-8DC89C1664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661552-9D08-4EA9-AD2A-6306B9841E88}"/>
              </a:ext>
            </a:extLst>
          </p:cNvPr>
          <p:cNvSpPr txBox="1"/>
          <p:nvPr/>
        </p:nvSpPr>
        <p:spPr>
          <a:xfrm>
            <a:off x="4755291" y="6402859"/>
            <a:ext cx="710925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cs typeface="Arial"/>
              </a:rPr>
              <a:t>Exterior of the State Library of Queensland, 2021</a:t>
            </a:r>
          </a:p>
          <a:p>
            <a:r>
              <a:rPr lang="en-US" sz="900" err="1">
                <a:latin typeface="Arial"/>
                <a:cs typeface="Arial"/>
              </a:rPr>
              <a:t>Kgbo</a:t>
            </a:r>
            <a:r>
              <a:rPr lang="en-US" sz="900">
                <a:latin typeface="Arial"/>
                <a:cs typeface="Arial"/>
              </a:rPr>
              <a:t>, CC BY-SA 4.0 &lt;https://creativecommons.org/licenses/by-sa/4.0&gt;, via Wikimedia Commons</a:t>
            </a:r>
          </a:p>
          <a:p>
            <a:r>
              <a:rPr lang="en-US" sz="900">
                <a:latin typeface="Arial"/>
                <a:ea typeface="+mn-lt"/>
                <a:cs typeface="+mn-lt"/>
                <a:hlinkClick r:id="rId8"/>
              </a:rPr>
              <a:t>https://commons.wikimedia.org/wiki/File:Exterior_of_the_State_Library_of_Queensland,_2021.jpg</a:t>
            </a:r>
            <a:r>
              <a:rPr lang="en-US" sz="900">
                <a:latin typeface="Arial"/>
                <a:ea typeface="+mn-lt"/>
                <a:cs typeface="+mn-lt"/>
              </a:rPr>
              <a:t> </a:t>
            </a:r>
            <a:endParaRPr lang="en-US">
              <a:latin typeface="Arial"/>
            </a:endParaRPr>
          </a:p>
        </p:txBody>
      </p:sp>
    </p:spTree>
    <p:extLst>
      <p:ext uri="{BB962C8B-B14F-4D97-AF65-F5344CB8AC3E}">
        <p14:creationId xmlns:p14="http://schemas.microsoft.com/office/powerpoint/2010/main" val="111689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0D45-7644-4AF5-8C1E-935AE4228938}"/>
              </a:ext>
            </a:extLst>
          </p:cNvPr>
          <p:cNvSpPr>
            <a:spLocks noGrp="1"/>
          </p:cNvSpPr>
          <p:nvPr>
            <p:ph type="title"/>
          </p:nvPr>
        </p:nvSpPr>
        <p:spPr>
          <a:xfrm>
            <a:off x="4965430" y="629266"/>
            <a:ext cx="6586491" cy="1676603"/>
          </a:xfrm>
        </p:spPr>
        <p:txBody>
          <a:bodyPr>
            <a:normAutofit/>
          </a:bodyPr>
          <a:lstStyle/>
          <a:p>
            <a:r>
              <a:rPr lang="en-US" sz="5400"/>
              <a:t>The problem</a:t>
            </a:r>
          </a:p>
        </p:txBody>
      </p:sp>
      <p:sp>
        <p:nvSpPr>
          <p:cNvPr id="3" name="Content Placeholder 2">
            <a:extLst>
              <a:ext uri="{FF2B5EF4-FFF2-40B4-BE49-F238E27FC236}">
                <a16:creationId xmlns:a16="http://schemas.microsoft.com/office/drawing/2014/main" id="{9B1E5553-523C-4B9E-956D-59AF33BC3354}"/>
              </a:ext>
            </a:extLst>
          </p:cNvPr>
          <p:cNvSpPr>
            <a:spLocks noGrp="1"/>
          </p:cNvSpPr>
          <p:nvPr>
            <p:ph idx="1"/>
          </p:nvPr>
        </p:nvSpPr>
        <p:spPr>
          <a:xfrm>
            <a:off x="4965411" y="2443315"/>
            <a:ext cx="6586489" cy="2421648"/>
          </a:xfrm>
        </p:spPr>
        <p:txBody>
          <a:bodyPr>
            <a:normAutofit/>
          </a:bodyPr>
          <a:lstStyle/>
          <a:p>
            <a:r>
              <a:rPr lang="en-US" sz="2400" dirty="0"/>
              <a:t>Complex and convoluted system</a:t>
            </a:r>
          </a:p>
          <a:p>
            <a:r>
              <a:rPr lang="en-US" sz="2400" dirty="0"/>
              <a:t>Not user friendly for clients or staff</a:t>
            </a:r>
          </a:p>
          <a:p>
            <a:r>
              <a:rPr lang="en-US" sz="2400" dirty="0"/>
              <a:t>Organizational changes</a:t>
            </a:r>
          </a:p>
          <a:p>
            <a:r>
              <a:rPr lang="en-US" sz="2400" dirty="0"/>
              <a:t>Cost considerations</a:t>
            </a:r>
          </a:p>
          <a:p>
            <a:endParaRPr lang="en-US" sz="2400" dirty="0"/>
          </a:p>
          <a:p>
            <a:endParaRPr lang="en-US" sz="2400" dirty="0"/>
          </a:p>
        </p:txBody>
      </p:sp>
      <p:pic>
        <p:nvPicPr>
          <p:cNvPr id="3074" name="Picture 2" descr="595485">
            <a:extLst>
              <a:ext uri="{FF2B5EF4-FFF2-40B4-BE49-F238E27FC236}">
                <a16:creationId xmlns:a16="http://schemas.microsoft.com/office/drawing/2014/main" id="{1DD0DF21-1EA8-49C5-A0DA-E19B10FA6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4925"/>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A94A37-D790-4B52-941D-74EA869DB957}"/>
              </a:ext>
            </a:extLst>
          </p:cNvPr>
          <p:cNvSpPr txBox="1"/>
          <p:nvPr/>
        </p:nvSpPr>
        <p:spPr>
          <a:xfrm>
            <a:off x="4635570" y="6104707"/>
            <a:ext cx="5422829" cy="646331"/>
          </a:xfrm>
          <a:prstGeom prst="rect">
            <a:avLst/>
          </a:prstGeom>
          <a:noFill/>
        </p:spPr>
        <p:txBody>
          <a:bodyPr wrap="square" rtlCol="0">
            <a:spAutoFit/>
          </a:bodyPr>
          <a:lstStyle/>
          <a:p>
            <a:r>
              <a:rPr lang="en-US" sz="900" b="0" i="0">
                <a:solidFill>
                  <a:srgbClr val="000000"/>
                </a:solidFill>
                <a:effectLst/>
                <a:latin typeface="Arial" panose="020B0604020202020204" pitchFamily="34" charset="0"/>
                <a:cs typeface="Arial" panose="020B0604020202020204" pitchFamily="34" charset="0"/>
              </a:rPr>
              <a:t>Copy of a letter from Bert </a:t>
            </a:r>
            <a:r>
              <a:rPr lang="en-US" sz="900" b="0" i="0" err="1">
                <a:solidFill>
                  <a:srgbClr val="000000"/>
                </a:solidFill>
                <a:effectLst/>
                <a:latin typeface="Arial" panose="020B0604020202020204" pitchFamily="34" charset="0"/>
                <a:cs typeface="Arial" panose="020B0604020202020204" pitchFamily="34" charset="0"/>
              </a:rPr>
              <a:t>Delpratt</a:t>
            </a:r>
            <a:r>
              <a:rPr lang="en-US" sz="900" b="0" i="0">
                <a:solidFill>
                  <a:srgbClr val="000000"/>
                </a:solidFill>
                <a:effectLst/>
                <a:latin typeface="Arial" panose="020B0604020202020204" pitchFamily="34" charset="0"/>
                <a:cs typeface="Arial" panose="020B0604020202020204" pitchFamily="34" charset="0"/>
              </a:rPr>
              <a:t> to his sister Elinor White (Nell) regarding the news that Maurice George </a:t>
            </a:r>
            <a:r>
              <a:rPr lang="en-US" sz="900" b="0" i="0" err="1">
                <a:solidFill>
                  <a:srgbClr val="000000"/>
                </a:solidFill>
                <a:effectLst/>
                <a:latin typeface="Arial" panose="020B0604020202020204" pitchFamily="34" charset="0"/>
                <a:cs typeface="Arial" panose="020B0604020202020204" pitchFamily="34" charset="0"/>
              </a:rPr>
              <a:t>Delpratt</a:t>
            </a:r>
            <a:r>
              <a:rPr lang="en-US" sz="900" b="0" i="0">
                <a:solidFill>
                  <a:srgbClr val="000000"/>
                </a:solidFill>
                <a:effectLst/>
                <a:latin typeface="Arial" panose="020B0604020202020204" pitchFamily="34" charset="0"/>
                <a:cs typeface="Arial" panose="020B0604020202020204" pitchFamily="34" charset="0"/>
              </a:rPr>
              <a:t> was not dead but had been captured by the Turks.</a:t>
            </a:r>
          </a:p>
          <a:p>
            <a:r>
              <a:rPr lang="en-US" sz="900" b="0" i="0">
                <a:solidFill>
                  <a:srgbClr val="000000"/>
                </a:solidFill>
                <a:effectLst/>
                <a:latin typeface="Arial" panose="020B0604020202020204" pitchFamily="34" charset="0"/>
                <a:cs typeface="Arial" panose="020B0604020202020204" pitchFamily="34" charset="0"/>
              </a:rPr>
              <a:t>28115, Maurice George </a:t>
            </a:r>
            <a:r>
              <a:rPr lang="en-US" sz="900" b="0" i="0" err="1">
                <a:solidFill>
                  <a:srgbClr val="000000"/>
                </a:solidFill>
                <a:effectLst/>
                <a:latin typeface="Arial" panose="020B0604020202020204" pitchFamily="34" charset="0"/>
                <a:cs typeface="Arial" panose="020B0604020202020204" pitchFamily="34" charset="0"/>
              </a:rPr>
              <a:t>Delpratt</a:t>
            </a:r>
            <a:r>
              <a:rPr lang="en-US" sz="900" b="0" i="0">
                <a:solidFill>
                  <a:srgbClr val="000000"/>
                </a:solidFill>
                <a:effectLst/>
                <a:latin typeface="Arial" panose="020B0604020202020204" pitchFamily="34" charset="0"/>
                <a:cs typeface="Arial" panose="020B0604020202020204" pitchFamily="34" charset="0"/>
              </a:rPr>
              <a:t> Correspondence, John Oxley Library, State Library of Queensland.</a:t>
            </a:r>
            <a:br>
              <a:rPr lang="en-US" sz="900" b="0" i="0">
                <a:solidFill>
                  <a:srgbClr val="000000"/>
                </a:solidFill>
                <a:effectLst/>
                <a:latin typeface="Arial" panose="020B0604020202020204" pitchFamily="34" charset="0"/>
                <a:cs typeface="Arial" panose="020B0604020202020204" pitchFamily="34" charset="0"/>
              </a:rPr>
            </a:br>
            <a:r>
              <a:rPr lang="en-US" sz="900" b="0" i="0">
                <a:solidFill>
                  <a:srgbClr val="3A3A3A"/>
                </a:solidFill>
                <a:effectLst/>
                <a:latin typeface="Arial" panose="020B0604020202020204" pitchFamily="34" charset="0"/>
                <a:cs typeface="Arial" panose="020B0604020202020204" pitchFamily="34" charset="0"/>
                <a:hlinkClick r:id="rId3"/>
              </a:rPr>
              <a:t>http://hdl.handle.net/10462/eadarc/8217</a:t>
            </a:r>
            <a:r>
              <a:rPr lang="en-US" sz="900" b="0" i="0">
                <a:solidFill>
                  <a:srgbClr val="3A3A3A"/>
                </a:solidFill>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48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5593-3168-4D8E-98D9-38ED31ACA611}"/>
              </a:ext>
            </a:extLst>
          </p:cNvPr>
          <p:cNvSpPr>
            <a:spLocks noGrp="1"/>
          </p:cNvSpPr>
          <p:nvPr>
            <p:ph type="title"/>
          </p:nvPr>
        </p:nvSpPr>
        <p:spPr>
          <a:xfrm>
            <a:off x="4965430" y="629266"/>
            <a:ext cx="6586491" cy="1676603"/>
          </a:xfrm>
        </p:spPr>
        <p:txBody>
          <a:bodyPr>
            <a:normAutofit/>
          </a:bodyPr>
          <a:lstStyle/>
          <a:p>
            <a:r>
              <a:rPr lang="en-US" sz="5400" dirty="0"/>
              <a:t>Developing a solution</a:t>
            </a:r>
          </a:p>
        </p:txBody>
      </p:sp>
      <p:sp>
        <p:nvSpPr>
          <p:cNvPr id="3" name="Content Placeholder 2">
            <a:extLst>
              <a:ext uri="{FF2B5EF4-FFF2-40B4-BE49-F238E27FC236}">
                <a16:creationId xmlns:a16="http://schemas.microsoft.com/office/drawing/2014/main" id="{A50A403B-6412-402C-BA2B-F0903AD997A4}"/>
              </a:ext>
            </a:extLst>
          </p:cNvPr>
          <p:cNvSpPr>
            <a:spLocks noGrp="1"/>
          </p:cNvSpPr>
          <p:nvPr>
            <p:ph idx="1"/>
          </p:nvPr>
        </p:nvSpPr>
        <p:spPr>
          <a:xfrm>
            <a:off x="4965431" y="2438400"/>
            <a:ext cx="6586489" cy="3785419"/>
          </a:xfrm>
        </p:spPr>
        <p:txBody>
          <a:bodyPr>
            <a:normAutofit/>
          </a:bodyPr>
          <a:lstStyle/>
          <a:p>
            <a:r>
              <a:rPr lang="en-US" sz="2400"/>
              <a:t>Articulating business requirements</a:t>
            </a:r>
          </a:p>
          <a:p>
            <a:r>
              <a:rPr lang="en-US" sz="2400"/>
              <a:t>Challenging assumptions end-to-end</a:t>
            </a:r>
          </a:p>
          <a:p>
            <a:endParaRPr lang="en-US" sz="2400"/>
          </a:p>
        </p:txBody>
      </p:sp>
      <p:pic>
        <p:nvPicPr>
          <p:cNvPr id="5" name="Picture 4" descr="A sign on the side of a road&#10;&#10;Description automatically generated with low confidence">
            <a:extLst>
              <a:ext uri="{FF2B5EF4-FFF2-40B4-BE49-F238E27FC236}">
                <a16:creationId xmlns:a16="http://schemas.microsoft.com/office/drawing/2014/main" id="{3D845B3A-3820-44D9-A1C7-D0364FB9160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7" name="TextBox 6">
            <a:extLst>
              <a:ext uri="{FF2B5EF4-FFF2-40B4-BE49-F238E27FC236}">
                <a16:creationId xmlns:a16="http://schemas.microsoft.com/office/drawing/2014/main" id="{B61F2884-2BFB-4E6E-B9EF-81E9199DA09E}"/>
              </a:ext>
            </a:extLst>
          </p:cNvPr>
          <p:cNvSpPr txBox="1"/>
          <p:nvPr/>
        </p:nvSpPr>
        <p:spPr>
          <a:xfrm>
            <a:off x="4635591" y="6350159"/>
            <a:ext cx="6096000" cy="507831"/>
          </a:xfrm>
          <a:prstGeom prst="rect">
            <a:avLst/>
          </a:prstGeom>
          <a:noFill/>
        </p:spPr>
        <p:txBody>
          <a:bodyPr wrap="square">
            <a:spAutoFit/>
          </a:bodyPr>
          <a:lstStyle/>
          <a:p>
            <a:r>
              <a:rPr lang="en-US" sz="900" b="0" i="0">
                <a:effectLst/>
                <a:latin typeface="Arial" panose="020B0604020202020204" pitchFamily="34" charset="0"/>
                <a:cs typeface="Arial" panose="020B0604020202020204" pitchFamily="34" charset="0"/>
              </a:rPr>
              <a:t>Border closure warning sign with the border closure in the background, </a:t>
            </a:r>
            <a:r>
              <a:rPr lang="en-US" sz="900" b="0" i="0" err="1">
                <a:effectLst/>
                <a:latin typeface="Arial" panose="020B0604020202020204" pitchFamily="34" charset="0"/>
                <a:cs typeface="Arial" panose="020B0604020202020204" pitchFamily="34" charset="0"/>
              </a:rPr>
              <a:t>Coolangatta</a:t>
            </a:r>
            <a:r>
              <a:rPr lang="en-US" sz="900" b="0" i="0">
                <a:effectLst/>
                <a:latin typeface="Arial" panose="020B0604020202020204" pitchFamily="34" charset="0"/>
                <a:cs typeface="Arial" panose="020B0604020202020204" pitchFamily="34" charset="0"/>
              </a:rPr>
              <a:t>, April 2020</a:t>
            </a:r>
          </a:p>
          <a:p>
            <a:r>
              <a:rPr lang="en-US" sz="900" b="0" i="0">
                <a:solidFill>
                  <a:srgbClr val="3A3A3A"/>
                </a:solidFill>
                <a:effectLst/>
                <a:latin typeface="Arial" panose="020B0604020202020204" pitchFamily="34" charset="0"/>
                <a:cs typeface="Arial" panose="020B0604020202020204" pitchFamily="34" charset="0"/>
              </a:rPr>
              <a:t>32537, David W. Allen </a:t>
            </a:r>
            <a:r>
              <a:rPr lang="en-US" sz="900">
                <a:latin typeface="Arial" panose="020B0604020202020204" pitchFamily="34" charset="0"/>
                <a:cs typeface="Arial" panose="020B0604020202020204" pitchFamily="34" charset="0"/>
              </a:rPr>
              <a:t>COVID-19</a:t>
            </a:r>
            <a:r>
              <a:rPr lang="en-US" sz="900" b="0" i="0">
                <a:solidFill>
                  <a:srgbClr val="3A3A3A"/>
                </a:solidFill>
                <a:effectLst/>
                <a:latin typeface="Arial" panose="020B0604020202020204" pitchFamily="34" charset="0"/>
                <a:cs typeface="Arial" panose="020B0604020202020204" pitchFamily="34" charset="0"/>
              </a:rPr>
              <a:t> photographs and papers, John Oxley Library, State Library of Queensland</a:t>
            </a:r>
          </a:p>
          <a:p>
            <a:r>
              <a:rPr lang="en-US" sz="900">
                <a:latin typeface="Arial" panose="020B0604020202020204" pitchFamily="34" charset="0"/>
                <a:cs typeface="Arial" panose="020B0604020202020204" pitchFamily="34" charset="0"/>
                <a:hlinkClick r:id="rId3"/>
              </a:rPr>
              <a:t>https://hdl.handle.net/10462/photosbd/0318585</a:t>
            </a:r>
            <a:r>
              <a:rPr lang="en-US" sz="9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047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9E23-3FA4-4DC6-A886-35A4932D9E58}"/>
              </a:ext>
            </a:extLst>
          </p:cNvPr>
          <p:cNvSpPr>
            <a:spLocks noGrp="1"/>
          </p:cNvSpPr>
          <p:nvPr>
            <p:ph type="title"/>
          </p:nvPr>
        </p:nvSpPr>
        <p:spPr>
          <a:xfrm>
            <a:off x="838200" y="365125"/>
            <a:ext cx="10515600" cy="1083847"/>
          </a:xfrm>
        </p:spPr>
        <p:txBody>
          <a:bodyPr vert="horz" lIns="91440" tIns="45720" rIns="91440" bIns="45720" rtlCol="0" anchor="b">
            <a:normAutofit/>
          </a:bodyPr>
          <a:lstStyle/>
          <a:p>
            <a:r>
              <a:rPr lang="en-US" dirty="0"/>
              <a:t>Existing system - finding aid </a:t>
            </a:r>
          </a:p>
        </p:txBody>
      </p:sp>
      <p:pic>
        <p:nvPicPr>
          <p:cNvPr id="9" name="Content Placeholder 8">
            <a:extLst>
              <a:ext uri="{FF2B5EF4-FFF2-40B4-BE49-F238E27FC236}">
                <a16:creationId xmlns:a16="http://schemas.microsoft.com/office/drawing/2014/main" id="{1704859D-75CE-42D5-ACF6-18E2EFB7D1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822" y="1648735"/>
            <a:ext cx="9304134" cy="4844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105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89E23-3FA4-4DC6-A886-35A4932D9E58}"/>
              </a:ext>
            </a:extLst>
          </p:cNvPr>
          <p:cNvSpPr>
            <a:spLocks noGrp="1"/>
          </p:cNvSpPr>
          <p:nvPr>
            <p:ph type="title"/>
          </p:nvPr>
        </p:nvSpPr>
        <p:spPr>
          <a:xfrm>
            <a:off x="140677" y="871442"/>
            <a:ext cx="4445391" cy="3172364"/>
          </a:xfrm>
        </p:spPr>
        <p:txBody>
          <a:bodyPr vert="horz" lIns="91440" tIns="45720" rIns="91440" bIns="45720" rtlCol="0" anchor="b">
            <a:normAutofit/>
          </a:bodyPr>
          <a:lstStyle/>
          <a:p>
            <a:pPr algn="ctr"/>
            <a:r>
              <a:rPr lang="en-US" sz="4500" kern="1200" dirty="0">
                <a:solidFill>
                  <a:srgbClr val="595959"/>
                </a:solidFill>
                <a:latin typeface="+mj-lt"/>
                <a:ea typeface="+mj-ea"/>
                <a:cs typeface="+mj-cs"/>
              </a:rPr>
              <a:t>Existing workflow</a:t>
            </a:r>
            <a:br>
              <a:rPr lang="en-US" sz="2800" kern="1200" dirty="0">
                <a:solidFill>
                  <a:srgbClr val="595959"/>
                </a:solidFill>
                <a:latin typeface="+mj-lt"/>
                <a:ea typeface="+mj-ea"/>
                <a:cs typeface="+mj-cs"/>
              </a:rPr>
            </a:br>
            <a:br>
              <a:rPr lang="en-US" sz="2800" kern="1200" dirty="0">
                <a:solidFill>
                  <a:srgbClr val="595959"/>
                </a:solidFill>
                <a:latin typeface="+mj-lt"/>
                <a:ea typeface="+mj-ea"/>
                <a:cs typeface="+mj-cs"/>
              </a:rPr>
            </a:br>
            <a:r>
              <a:rPr lang="en-US" sz="2800" kern="1200" dirty="0">
                <a:solidFill>
                  <a:srgbClr val="595959"/>
                </a:solidFill>
                <a:latin typeface="+mj-lt"/>
                <a:ea typeface="+mj-ea"/>
                <a:cs typeface="+mj-cs"/>
              </a:rPr>
              <a:t>15 step process</a:t>
            </a:r>
            <a:br>
              <a:rPr lang="en-US" sz="2800" kern="1200" dirty="0">
                <a:solidFill>
                  <a:srgbClr val="595959"/>
                </a:solidFill>
                <a:latin typeface="+mj-lt"/>
                <a:ea typeface="+mj-ea"/>
                <a:cs typeface="+mj-cs"/>
              </a:rPr>
            </a:br>
            <a:br>
              <a:rPr lang="en-US" sz="2800" kern="1200" dirty="0">
                <a:solidFill>
                  <a:srgbClr val="595959"/>
                </a:solidFill>
                <a:latin typeface="+mj-lt"/>
                <a:ea typeface="+mj-ea"/>
                <a:cs typeface="+mj-cs"/>
              </a:rPr>
            </a:br>
            <a:r>
              <a:rPr lang="en-US" sz="2800" kern="1200" dirty="0">
                <a:solidFill>
                  <a:srgbClr val="595959"/>
                </a:solidFill>
                <a:latin typeface="+mj-lt"/>
                <a:ea typeface="+mj-ea"/>
                <a:cs typeface="+mj-cs"/>
              </a:rPr>
              <a:t>Many opportunities for error</a:t>
            </a:r>
          </a:p>
        </p:txBody>
      </p:sp>
      <p:pic>
        <p:nvPicPr>
          <p:cNvPr id="4" name="Content Placeholder 3" descr="Diagram&#10;&#10;Description automatically generated">
            <a:extLst>
              <a:ext uri="{FF2B5EF4-FFF2-40B4-BE49-F238E27FC236}">
                <a16:creationId xmlns:a16="http://schemas.microsoft.com/office/drawing/2014/main" id="{D9D8894C-BE97-4526-B9D8-833E84486E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6566" y="413777"/>
            <a:ext cx="5224152" cy="6357620"/>
          </a:xfrm>
          <a:prstGeom prst="rect">
            <a:avLst/>
          </a:prstGeom>
        </p:spPr>
      </p:pic>
    </p:spTree>
    <p:extLst>
      <p:ext uri="{BB962C8B-B14F-4D97-AF65-F5344CB8AC3E}">
        <p14:creationId xmlns:p14="http://schemas.microsoft.com/office/powerpoint/2010/main" val="320166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65F8-D3BF-4ECF-8F2A-238B914D7C38}"/>
              </a:ext>
            </a:extLst>
          </p:cNvPr>
          <p:cNvSpPr>
            <a:spLocks noGrp="1"/>
          </p:cNvSpPr>
          <p:nvPr>
            <p:ph type="title"/>
          </p:nvPr>
        </p:nvSpPr>
        <p:spPr>
          <a:xfrm>
            <a:off x="4515729" y="629266"/>
            <a:ext cx="7343335" cy="1676603"/>
          </a:xfrm>
        </p:spPr>
        <p:txBody>
          <a:bodyPr>
            <a:normAutofit/>
          </a:bodyPr>
          <a:lstStyle/>
          <a:p>
            <a:r>
              <a:rPr lang="en-US" sz="4800" dirty="0"/>
              <a:t>Philosophical Considerations</a:t>
            </a:r>
          </a:p>
        </p:txBody>
      </p:sp>
      <p:sp>
        <p:nvSpPr>
          <p:cNvPr id="3" name="Content Placeholder 2">
            <a:extLst>
              <a:ext uri="{FF2B5EF4-FFF2-40B4-BE49-F238E27FC236}">
                <a16:creationId xmlns:a16="http://schemas.microsoft.com/office/drawing/2014/main" id="{D1AD463C-44E1-4281-9DEF-31DEB5D90E2D}"/>
              </a:ext>
            </a:extLst>
          </p:cNvPr>
          <p:cNvSpPr>
            <a:spLocks noGrp="1"/>
          </p:cNvSpPr>
          <p:nvPr>
            <p:ph idx="1"/>
          </p:nvPr>
        </p:nvSpPr>
        <p:spPr>
          <a:xfrm>
            <a:off x="4965431" y="2438400"/>
            <a:ext cx="6586489" cy="3785419"/>
          </a:xfrm>
        </p:spPr>
        <p:txBody>
          <a:bodyPr>
            <a:normAutofit/>
          </a:bodyPr>
          <a:lstStyle/>
          <a:p>
            <a:r>
              <a:rPr lang="en-US" sz="2400" dirty="0"/>
              <a:t>A new approach to hierarchical description</a:t>
            </a:r>
          </a:p>
          <a:p>
            <a:r>
              <a:rPr lang="en-US" sz="2400" dirty="0"/>
              <a:t>A contemporary discovery experience</a:t>
            </a:r>
          </a:p>
          <a:p>
            <a:r>
              <a:rPr lang="en-US" sz="2400" dirty="0"/>
              <a:t>Complied with our principles for arrangement and description </a:t>
            </a:r>
          </a:p>
          <a:p>
            <a:r>
              <a:rPr lang="en-US" sz="2400" dirty="0"/>
              <a:t>Integrated experience regardless of format</a:t>
            </a:r>
          </a:p>
          <a:p>
            <a:r>
              <a:rPr lang="en-US" sz="2400" dirty="0"/>
              <a:t>Ease of use </a:t>
            </a:r>
          </a:p>
          <a:p>
            <a:r>
              <a:rPr lang="en-US" sz="2400" dirty="0"/>
              <a:t>Ease of access</a:t>
            </a:r>
          </a:p>
          <a:p>
            <a:endParaRPr lang="en-US" sz="2400" dirty="0"/>
          </a:p>
          <a:p>
            <a:endParaRPr lang="en-US" sz="2400" dirty="0"/>
          </a:p>
        </p:txBody>
      </p:sp>
      <p:pic>
        <p:nvPicPr>
          <p:cNvPr id="4" name="Picture 4">
            <a:extLst>
              <a:ext uri="{FF2B5EF4-FFF2-40B4-BE49-F238E27FC236}">
                <a16:creationId xmlns:a16="http://schemas.microsoft.com/office/drawing/2014/main" id="{83D4195D-B538-4F5B-AB69-196B470D3B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4515708" cy="6857990"/>
          </a:xfrm>
          <a:prstGeom prst="rect">
            <a:avLst/>
          </a:prstGeom>
          <a:effectLst/>
        </p:spPr>
      </p:pic>
      <p:sp>
        <p:nvSpPr>
          <p:cNvPr id="6" name="TextBox 5">
            <a:extLst>
              <a:ext uri="{FF2B5EF4-FFF2-40B4-BE49-F238E27FC236}">
                <a16:creationId xmlns:a16="http://schemas.microsoft.com/office/drawing/2014/main" id="{97AC47B8-121B-46BD-94A8-C30AB63C2241}"/>
              </a:ext>
            </a:extLst>
          </p:cNvPr>
          <p:cNvSpPr txBox="1"/>
          <p:nvPr/>
        </p:nvSpPr>
        <p:spPr>
          <a:xfrm>
            <a:off x="4635591" y="6350159"/>
            <a:ext cx="6913755" cy="507831"/>
          </a:xfrm>
          <a:prstGeom prst="rect">
            <a:avLst/>
          </a:prstGeom>
          <a:noFill/>
        </p:spPr>
        <p:txBody>
          <a:bodyPr wrap="square" lIns="91440" tIns="45720" rIns="91440" bIns="45720" anchor="t">
            <a:spAutoFit/>
          </a:bodyPr>
          <a:lstStyle/>
          <a:p>
            <a:r>
              <a:rPr lang="en-US" sz="900">
                <a:latin typeface="Arial"/>
                <a:ea typeface="+mn-lt"/>
                <a:cs typeface="+mn-lt"/>
              </a:rPr>
              <a:t>Aerial views of dazzling white sand on Whitehaven Beach, Whitsunday Island, Great Barrier Reef</a:t>
            </a:r>
            <a:r>
              <a:rPr lang="en-US" sz="900" b="0" i="0">
                <a:effectLst/>
                <a:latin typeface="Arial"/>
                <a:ea typeface="+mn-lt"/>
                <a:cs typeface="+mn-lt"/>
              </a:rPr>
              <a:t>, </a:t>
            </a:r>
            <a:r>
              <a:rPr lang="en-US" sz="900">
                <a:latin typeface="Arial"/>
                <a:ea typeface="+mn-lt"/>
                <a:cs typeface="+mn-lt"/>
              </a:rPr>
              <a:t>tropical North Queensland</a:t>
            </a:r>
            <a:r>
              <a:rPr lang="en-US" sz="900" b="0" i="0">
                <a:effectLst/>
                <a:latin typeface="Arial"/>
                <a:ea typeface="+mn-lt"/>
                <a:cs typeface="+mn-lt"/>
              </a:rPr>
              <a:t>, </a:t>
            </a:r>
            <a:r>
              <a:rPr lang="en-US" sz="900">
                <a:latin typeface="Arial"/>
                <a:ea typeface="+mn-lt"/>
                <a:cs typeface="+mn-lt"/>
              </a:rPr>
              <a:t>1985</a:t>
            </a:r>
            <a:endParaRPr lang="en-US">
              <a:latin typeface="Arial"/>
              <a:cs typeface="Arial"/>
            </a:endParaRPr>
          </a:p>
          <a:p>
            <a:r>
              <a:rPr lang="en-US" sz="900">
                <a:latin typeface="Arial"/>
                <a:ea typeface="+mn-lt"/>
                <a:cs typeface="+mn-lt"/>
              </a:rPr>
              <a:t>7435 Ron </a:t>
            </a:r>
            <a:r>
              <a:rPr lang="en-US" sz="900" b="0" i="0">
                <a:effectLst/>
                <a:latin typeface="Arial"/>
                <a:ea typeface="+mn-lt"/>
                <a:cs typeface="+mn-lt"/>
              </a:rPr>
              <a:t>and </a:t>
            </a:r>
            <a:r>
              <a:rPr lang="en-US" sz="900">
                <a:latin typeface="Arial"/>
                <a:ea typeface="+mn-lt"/>
                <a:cs typeface="+mn-lt"/>
              </a:rPr>
              <a:t>Ngaire Gale Collection</a:t>
            </a:r>
            <a:r>
              <a:rPr lang="en-US" sz="900" b="0" i="0">
                <a:solidFill>
                  <a:srgbClr val="3A3A3A"/>
                </a:solidFill>
                <a:effectLst/>
                <a:latin typeface="Arial"/>
                <a:cs typeface="Arial"/>
              </a:rPr>
              <a:t>, John Oxley Library, State Library of Queensland</a:t>
            </a:r>
            <a:endParaRPr lang="en-US">
              <a:latin typeface="Arial"/>
              <a:cs typeface="Arial"/>
            </a:endParaRPr>
          </a:p>
          <a:p>
            <a:r>
              <a:rPr lang="en-US" sz="900">
                <a:latin typeface="Arial"/>
                <a:ea typeface="+mn-lt"/>
                <a:cs typeface="+mn-lt"/>
                <a:hlinkClick r:id="rId4"/>
              </a:rPr>
              <a:t>http://hdl.handle.net/10462/deriv/28957</a:t>
            </a:r>
            <a:r>
              <a:rPr lang="en-US" sz="900">
                <a:latin typeface="Arial"/>
                <a:ea typeface="+mn-lt"/>
                <a:cs typeface="+mn-lt"/>
              </a:rPr>
              <a:t> </a:t>
            </a:r>
            <a:endParaRPr lang="en-US">
              <a:latin typeface="Arial"/>
              <a:cs typeface="Arial"/>
            </a:endParaRPr>
          </a:p>
        </p:txBody>
      </p:sp>
    </p:spTree>
    <p:extLst>
      <p:ext uri="{BB962C8B-B14F-4D97-AF65-F5344CB8AC3E}">
        <p14:creationId xmlns:p14="http://schemas.microsoft.com/office/powerpoint/2010/main" val="372437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A4C6-1C13-46BB-8CDF-CCBA494954C4}"/>
              </a:ext>
            </a:extLst>
          </p:cNvPr>
          <p:cNvSpPr>
            <a:spLocks noGrp="1"/>
          </p:cNvSpPr>
          <p:nvPr>
            <p:ph type="title"/>
          </p:nvPr>
        </p:nvSpPr>
        <p:spPr>
          <a:xfrm>
            <a:off x="4965430" y="629266"/>
            <a:ext cx="6586491" cy="1676603"/>
          </a:xfrm>
        </p:spPr>
        <p:txBody>
          <a:bodyPr>
            <a:normAutofit/>
          </a:bodyPr>
          <a:lstStyle/>
          <a:p>
            <a:r>
              <a:rPr lang="en-US" sz="5400"/>
              <a:t>System Considerations</a:t>
            </a:r>
          </a:p>
        </p:txBody>
      </p:sp>
      <p:sp>
        <p:nvSpPr>
          <p:cNvPr id="3" name="Content Placeholder 2">
            <a:extLst>
              <a:ext uri="{FF2B5EF4-FFF2-40B4-BE49-F238E27FC236}">
                <a16:creationId xmlns:a16="http://schemas.microsoft.com/office/drawing/2014/main" id="{7570F4F8-04ED-47CB-9951-368604A4304D}"/>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400" dirty="0"/>
              <a:t>Don’t have a </a:t>
            </a:r>
            <a:r>
              <a:rPr lang="en-AU" sz="2400" dirty="0"/>
              <a:t>purpose-built archival management system</a:t>
            </a:r>
            <a:endParaRPr lang="en-US" sz="2400" dirty="0"/>
          </a:p>
          <a:p>
            <a:endParaRPr lang="en-US" sz="2400" dirty="0"/>
          </a:p>
          <a:p>
            <a:r>
              <a:rPr lang="en-US" sz="2400" dirty="0"/>
              <a:t>Do Have</a:t>
            </a:r>
          </a:p>
          <a:p>
            <a:pPr lvl="1"/>
            <a:r>
              <a:rPr lang="en-US" dirty="0"/>
              <a:t>Library Management System</a:t>
            </a:r>
          </a:p>
          <a:p>
            <a:pPr lvl="1"/>
            <a:r>
              <a:rPr lang="en-US" dirty="0"/>
              <a:t>Digital preservation system</a:t>
            </a:r>
          </a:p>
          <a:p>
            <a:pPr lvl="1"/>
            <a:r>
              <a:rPr lang="en-US" dirty="0"/>
              <a:t>Discovery layer</a:t>
            </a:r>
          </a:p>
          <a:p>
            <a:pPr lvl="1"/>
            <a:r>
              <a:rPr lang="en-US" dirty="0"/>
              <a:t>Website built in Drupal</a:t>
            </a:r>
          </a:p>
        </p:txBody>
      </p:sp>
      <p:pic>
        <p:nvPicPr>
          <p:cNvPr id="4" name="Picture 4">
            <a:extLst>
              <a:ext uri="{FF2B5EF4-FFF2-40B4-BE49-F238E27FC236}">
                <a16:creationId xmlns:a16="http://schemas.microsoft.com/office/drawing/2014/main" id="{D5416273-2F04-4C23-87B6-2BE19676BBA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B18D8146-8D49-460E-B405-89E8C23EA927}"/>
              </a:ext>
            </a:extLst>
          </p:cNvPr>
          <p:cNvSpPr txBox="1"/>
          <p:nvPr/>
        </p:nvSpPr>
        <p:spPr>
          <a:xfrm>
            <a:off x="4635591" y="6350159"/>
            <a:ext cx="6913755" cy="507831"/>
          </a:xfrm>
          <a:prstGeom prst="rect">
            <a:avLst/>
          </a:prstGeom>
          <a:noFill/>
        </p:spPr>
        <p:txBody>
          <a:bodyPr wrap="square" lIns="91440" tIns="45720" rIns="91440" bIns="45720" anchor="t">
            <a:spAutoFit/>
          </a:bodyPr>
          <a:lstStyle/>
          <a:p>
            <a:r>
              <a:rPr lang="en-US" sz="900">
                <a:latin typeface="Arial"/>
                <a:ea typeface="+mn-lt"/>
                <a:cs typeface="+mn-lt"/>
              </a:rPr>
              <a:t>Portrait of Henry and Mary </a:t>
            </a:r>
            <a:r>
              <a:rPr lang="en-US" sz="900" err="1">
                <a:latin typeface="Arial"/>
                <a:ea typeface="+mn-lt"/>
                <a:cs typeface="+mn-lt"/>
              </a:rPr>
              <a:t>Schlencker</a:t>
            </a:r>
            <a:r>
              <a:rPr lang="en-US" sz="900">
                <a:latin typeface="Arial"/>
                <a:ea typeface="+mn-lt"/>
                <a:cs typeface="+mn-lt"/>
              </a:rPr>
              <a:t> with their young family</a:t>
            </a:r>
            <a:endParaRPr lang="en-US">
              <a:latin typeface="Arial"/>
              <a:cs typeface="Arial"/>
            </a:endParaRPr>
          </a:p>
          <a:p>
            <a:r>
              <a:rPr lang="en-US" sz="900">
                <a:latin typeface="Arial"/>
                <a:ea typeface="+mn-lt"/>
                <a:cs typeface="+mn-lt"/>
              </a:rPr>
              <a:t>M 609 John G Cribb and H Percy </a:t>
            </a:r>
            <a:r>
              <a:rPr lang="en-US" sz="900" err="1">
                <a:latin typeface="Arial"/>
                <a:ea typeface="+mn-lt"/>
                <a:cs typeface="+mn-lt"/>
              </a:rPr>
              <a:t>Schlencker</a:t>
            </a:r>
            <a:r>
              <a:rPr lang="en-US" sz="900">
                <a:latin typeface="Arial"/>
                <a:ea typeface="+mn-lt"/>
                <a:cs typeface="+mn-lt"/>
              </a:rPr>
              <a:t> Papers</a:t>
            </a:r>
            <a:r>
              <a:rPr lang="en-US" sz="900">
                <a:solidFill>
                  <a:srgbClr val="3A3A3A"/>
                </a:solidFill>
                <a:latin typeface="Arial"/>
                <a:ea typeface="+mn-lt"/>
                <a:cs typeface="Arial"/>
              </a:rPr>
              <a:t>, John Oxley Library, State Library of Queensland</a:t>
            </a:r>
            <a:endParaRPr lang="en-US">
              <a:latin typeface="Arial"/>
              <a:cs typeface="Arial"/>
            </a:endParaRPr>
          </a:p>
          <a:p>
            <a:r>
              <a:rPr lang="en-US" sz="900">
                <a:latin typeface="Arial"/>
                <a:ea typeface="+mn-lt"/>
                <a:cs typeface="+mn-lt"/>
                <a:hlinkClick r:id="rId4"/>
              </a:rPr>
              <a:t>http://hdl.handle.net/10462/eadarc/6876</a:t>
            </a:r>
            <a:r>
              <a:rPr lang="en-US" sz="900">
                <a:latin typeface="Arial"/>
                <a:ea typeface="+mn-lt"/>
                <a:cs typeface="+mn-lt"/>
              </a:rPr>
              <a:t> </a:t>
            </a:r>
            <a:endParaRPr lang="en-US">
              <a:latin typeface="Arial"/>
              <a:cs typeface="Arial"/>
            </a:endParaRPr>
          </a:p>
        </p:txBody>
      </p:sp>
    </p:spTree>
    <p:extLst>
      <p:ext uri="{BB962C8B-B14F-4D97-AF65-F5344CB8AC3E}">
        <p14:creationId xmlns:p14="http://schemas.microsoft.com/office/powerpoint/2010/main" val="2441567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EE64D5EDC014DB41B8708C64DE9FC" ma:contentTypeVersion="10" ma:contentTypeDescription="Create a new document." ma:contentTypeScope="" ma:versionID="cbb54493145f524878e4290ecbcd5b4c">
  <xsd:schema xmlns:xsd="http://www.w3.org/2001/XMLSchema" xmlns:xs="http://www.w3.org/2001/XMLSchema" xmlns:p="http://schemas.microsoft.com/office/2006/metadata/properties" xmlns:ns3="ee96a014-3d4d-41cb-a7b4-3540340dfe4b" xmlns:ns4="9b24f503-074c-4bad-a556-5ec8f77074c3" targetNamespace="http://schemas.microsoft.com/office/2006/metadata/properties" ma:root="true" ma:fieldsID="c12724f1c6eb6e3b78e4eef6526da628" ns3:_="" ns4:_="">
    <xsd:import namespace="ee96a014-3d4d-41cb-a7b4-3540340dfe4b"/>
    <xsd:import namespace="9b24f503-074c-4bad-a556-5ec8f77074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96a014-3d4d-41cb-a7b4-3540340dfe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24f503-074c-4bad-a556-5ec8f77074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E0911A-7FCE-4FB4-81DE-70BA22815FEE}">
  <ds:schemaRefs>
    <ds:schemaRef ds:uri="9b24f503-074c-4bad-a556-5ec8f77074c3"/>
    <ds:schemaRef ds:uri="ee96a014-3d4d-41cb-a7b4-3540340dfe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D7D251-E5FC-4260-A351-9CB7CBFC478F}">
  <ds:schemaRefs>
    <ds:schemaRef ds:uri="http://schemas.microsoft.com/sharepoint/v3/contenttype/forms"/>
  </ds:schemaRefs>
</ds:datastoreItem>
</file>

<file path=customXml/itemProps3.xml><?xml version="1.0" encoding="utf-8"?>
<ds:datastoreItem xmlns:ds="http://schemas.openxmlformats.org/officeDocument/2006/customXml" ds:itemID="{40B7A6C7-5763-493B-B0B6-4B252BE323CA}">
  <ds:schemaRefs>
    <ds:schemaRef ds:uri="9b24f503-074c-4bad-a556-5ec8f77074c3"/>
    <ds:schemaRef ds:uri="ee96a014-3d4d-41cb-a7b4-3540340dfe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4108</Words>
  <Application>Microsoft Office PowerPoint</Application>
  <PresentationFormat>Widescreen</PresentationFormat>
  <Paragraphs>246</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Helvetica Neue</vt:lpstr>
      <vt:lpstr>Symbol</vt:lpstr>
      <vt:lpstr>Office Theme</vt:lpstr>
      <vt:lpstr>Who needs an archival management system anyway? </vt:lpstr>
      <vt:lpstr>A library not an archive</vt:lpstr>
      <vt:lpstr>Archival collections</vt:lpstr>
      <vt:lpstr>The problem</vt:lpstr>
      <vt:lpstr>Developing a solution</vt:lpstr>
      <vt:lpstr>Existing system - finding aid </vt:lpstr>
      <vt:lpstr>Existing workflow  15 step process  Many opportunities for error</vt:lpstr>
      <vt:lpstr>Philosophical Considerations</vt:lpstr>
      <vt:lpstr>System Considerations</vt:lpstr>
      <vt:lpstr>Drupal</vt:lpstr>
      <vt:lpstr>The Process</vt:lpstr>
      <vt:lpstr>Workflow Considerations</vt:lpstr>
      <vt:lpstr>Workflow Considerations</vt:lpstr>
      <vt:lpstr>Drupal page - a templated form</vt:lpstr>
      <vt:lpstr>Multi level</vt:lpstr>
      <vt:lpstr>Multi level</vt:lpstr>
      <vt:lpstr>Elements grouped</vt:lpstr>
      <vt:lpstr>Controlled lists </vt:lpstr>
      <vt:lpstr>Mandatory elements</vt:lpstr>
      <vt:lpstr>Unique link from catalogue record</vt:lpstr>
      <vt:lpstr>PowerPoint Presentation</vt:lpstr>
      <vt:lpstr>Context sensitive navigation</vt:lpstr>
      <vt:lpstr>Integration with collection level record</vt:lpstr>
      <vt:lpstr>More functions</vt:lpstr>
      <vt:lpstr>From this    To this</vt:lpstr>
      <vt:lpstr>Technical considerations</vt:lpstr>
      <vt:lpstr>What did we learn?</vt:lpstr>
      <vt:lpstr>Next steps</vt:lpstr>
      <vt:lpstr>Questions?</vt:lpstr>
      <vt:lpstr>Explore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needs an archival management system anyway?</dc:title>
  <dc:creator>Margaret Warren</dc:creator>
  <cp:lastModifiedBy>Caroline Crowther</cp:lastModifiedBy>
  <cp:revision>2</cp:revision>
  <cp:lastPrinted>2021-09-14T23:09:01Z</cp:lastPrinted>
  <dcterms:created xsi:type="dcterms:W3CDTF">2021-09-09T00:55:34Z</dcterms:created>
  <dcterms:modified xsi:type="dcterms:W3CDTF">2021-11-17T04:06:06Z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0x010100B34EE64D5EDC014DB41B8708C64DE9FC</vt:lpwstr>
  </property>
</Properties>
</file>