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sldIdLst>
    <p:sldId id="256" r:id="rId5"/>
    <p:sldId id="260" r:id="rId6"/>
    <p:sldId id="273" r:id="rId7"/>
    <p:sldId id="259" r:id="rId8"/>
    <p:sldId id="258" r:id="rId9"/>
    <p:sldId id="257" r:id="rId10"/>
    <p:sldId id="261" r:id="rId11"/>
    <p:sldId id="262" r:id="rId12"/>
    <p:sldId id="263" r:id="rId13"/>
    <p:sldId id="264" r:id="rId14"/>
    <p:sldId id="266" r:id="rId15"/>
    <p:sldId id="267" r:id="rId16"/>
    <p:sldId id="274" r:id="rId17"/>
    <p:sldId id="265" r:id="rId18"/>
    <p:sldId id="268" r:id="rId19"/>
    <p:sldId id="269" r:id="rId20"/>
    <p:sldId id="271" r:id="rId21"/>
    <p:sldId id="270" r:id="rId22"/>
    <p:sldId id="272" r:id="rId23"/>
    <p:sldId id="275" r:id="rId24"/>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 Flood" initials="DF" lastIdx="1" clrIdx="0">
    <p:extLst>
      <p:ext uri="{19B8F6BF-5375-455C-9EA6-DF929625EA0E}">
        <p15:presenceInfo xmlns:p15="http://schemas.microsoft.com/office/powerpoint/2012/main" userId="S::dflood@slq.qld.gov.au::0ced3779-e80d-4272-8300-6e089a471890" providerId="AD"/>
      </p:ext>
    </p:extLst>
  </p:cmAuthor>
  <p:cmAuthor id="2" name="Jo-Anne Hine" initials="JH" lastIdx="1" clrIdx="1">
    <p:extLst>
      <p:ext uri="{19B8F6BF-5375-455C-9EA6-DF929625EA0E}">
        <p15:presenceInfo xmlns:p15="http://schemas.microsoft.com/office/powerpoint/2012/main" userId="S::jhine@slq.qld.gov.au::6dc4df6e-86af-4c03-9e8e-6268eb64f9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58284" autoAdjust="0"/>
  </p:normalViewPr>
  <p:slideViewPr>
    <p:cSldViewPr snapToGrid="0" snapToObjects="1">
      <p:cViewPr varScale="1">
        <p:scale>
          <a:sx n="66" d="100"/>
          <a:sy n="66" d="100"/>
        </p:scale>
        <p:origin x="2904"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76436AA1-E43E-4824-A161-532A9F264FAA}" type="datetimeFigureOut">
              <a:rPr lang="en-US" smtClean="0"/>
              <a:t>8/19/2021</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01D408E-07E4-42A7-85DC-4C83DD580977}" type="slidenum">
              <a:rPr lang="en-US" smtClean="0"/>
              <a:t>‹#›</a:t>
            </a:fld>
            <a:endParaRPr lang="en-US"/>
          </a:p>
        </p:txBody>
      </p:sp>
    </p:spTree>
    <p:extLst>
      <p:ext uri="{BB962C8B-B14F-4D97-AF65-F5344CB8AC3E}">
        <p14:creationId xmlns:p14="http://schemas.microsoft.com/office/powerpoint/2010/main" val="3164819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www.slq.qld.gov.au/sites/default/files/Digital%20Media%20Lab%20software%20list.pdf" TargetMode="External"/><Relationship Id="rId3" Type="http://schemas.openxmlformats.org/officeDocument/2006/relationships/hyperlink" Target="https://www.slq.qld.gov.au/get-involved/become-member" TargetMode="External"/><Relationship Id="rId7" Type="http://schemas.openxmlformats.org/officeDocument/2006/relationships/hyperlink" Target="https://slqpub.libcal.com/space/47045"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slq.qld.gov.au/sites/default/files/The%20Edge%20boking%20terms%20and%20conditions.pdf" TargetMode="External"/><Relationship Id="rId5" Type="http://schemas.openxmlformats.org/officeDocument/2006/relationships/hyperlink" Target="https://www.slq.qld.gov.au/whats-on" TargetMode="External"/><Relationship Id="rId4" Type="http://schemas.openxmlformats.org/officeDocument/2006/relationships/hyperlink" Target="https://wiki.slq.qld.gov.au/doku.php?id=facilities:fablab:inductions:start" TargetMode="External"/><Relationship Id="rId9" Type="http://schemas.openxmlformats.org/officeDocument/2006/relationships/hyperlink" Target="https://www.slq.qld.gov.au/sites/default/files/Loan%20Equipment%20list.pdf"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iki.slq.qld.gov.au/doku.php?id=workshops:start" TargetMode="External"/><Relationship Id="rId7" Type="http://schemas.openxmlformats.org/officeDocument/2006/relationships/hyperlink" Target="https://www.dokuwiki.org/dokuwiki"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creativecommons.org/licenses/by/4.0/" TargetMode="External"/><Relationship Id="rId5" Type="http://schemas.openxmlformats.org/officeDocument/2006/relationships/hyperlink" Target="https://wiki.slq.qld.gov.au/doku.php?id=facilities:fablab:start" TargetMode="External"/><Relationship Id="rId4" Type="http://schemas.openxmlformats.org/officeDocument/2006/relationships/hyperlink" Target="https://wiki.slq.qld.gov.au/doku.php?id=engagement:one_last_apocalypse:start"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1D408E-07E4-42A7-85DC-4C83DD580977}" type="slidenum">
              <a:rPr lang="en-US" smtClean="0"/>
              <a:t>1</a:t>
            </a:fld>
            <a:endParaRPr lang="en-US"/>
          </a:p>
        </p:txBody>
      </p:sp>
    </p:spTree>
    <p:extLst>
      <p:ext uri="{BB962C8B-B14F-4D97-AF65-F5344CB8AC3E}">
        <p14:creationId xmlns:p14="http://schemas.microsoft.com/office/powerpoint/2010/main" val="337853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latin typeface="+mn-lt"/>
              </a:rPr>
              <a:t>This example  uses the online platform called </a:t>
            </a:r>
            <a:r>
              <a:rPr lang="en-US" i="1" dirty="0" err="1">
                <a:latin typeface="+mn-lt"/>
              </a:rPr>
              <a:t>Gamestar</a:t>
            </a:r>
            <a:r>
              <a:rPr lang="en-US" i="1" dirty="0">
                <a:latin typeface="+mn-lt"/>
              </a:rPr>
              <a:t> mechanic</a:t>
            </a:r>
            <a:r>
              <a:rPr lang="en-US" dirty="0">
                <a:latin typeface="+mn-lt"/>
              </a:rPr>
              <a:t>, as it’s topic .</a:t>
            </a:r>
          </a:p>
          <a:p>
            <a:pPr defTabSz="966612">
              <a:defRPr/>
            </a:pPr>
            <a:r>
              <a:rPr lang="en-US" dirty="0">
                <a:latin typeface="+mn-lt"/>
              </a:rPr>
              <a:t>It has been revised to align with multiple year levels in Digital Technologies in the Australian Curriculum. </a:t>
            </a:r>
            <a:r>
              <a:rPr lang="en-US" b="0" i="0" dirty="0">
                <a:solidFill>
                  <a:srgbClr val="212121"/>
                </a:solidFill>
                <a:effectLst/>
                <a:latin typeface="+mn-lt"/>
              </a:rPr>
              <a:t>To use this resource, teachers are encouraged to adapt the  processes and production skills appropriate for their class’s experience and year level, extending or simplifying where necessary.</a:t>
            </a:r>
            <a:endParaRPr lang="en-US" dirty="0">
              <a:latin typeface="+mn-lt"/>
            </a:endParaRPr>
          </a:p>
          <a:p>
            <a:r>
              <a:rPr lang="en-US" b="0" i="0" dirty="0">
                <a:solidFill>
                  <a:srgbClr val="212121"/>
                </a:solidFill>
                <a:effectLst/>
                <a:latin typeface="+mn-lt"/>
              </a:rPr>
              <a:t>Using the </a:t>
            </a:r>
            <a:r>
              <a:rPr lang="en-US" b="0" i="0" dirty="0" err="1">
                <a:solidFill>
                  <a:srgbClr val="212121"/>
                </a:solidFill>
                <a:effectLst/>
                <a:latin typeface="+mn-lt"/>
              </a:rPr>
              <a:t>Gamestar</a:t>
            </a:r>
            <a:r>
              <a:rPr lang="en-US" b="0" i="0" dirty="0">
                <a:solidFill>
                  <a:srgbClr val="212121"/>
                </a:solidFill>
                <a:effectLst/>
                <a:latin typeface="+mn-lt"/>
              </a:rPr>
              <a:t> Mechanic interface, students repair “broken” games and then develop their own games, </a:t>
            </a:r>
            <a:r>
              <a:rPr lang="en-US" b="0" i="0" dirty="0" err="1">
                <a:solidFill>
                  <a:srgbClr val="212121"/>
                </a:solidFill>
                <a:effectLst/>
                <a:latin typeface="+mn-lt"/>
              </a:rPr>
              <a:t>personalising</a:t>
            </a:r>
            <a:r>
              <a:rPr lang="en-US" b="0" i="0" dirty="0">
                <a:solidFill>
                  <a:srgbClr val="212121"/>
                </a:solidFill>
                <a:effectLst/>
                <a:latin typeface="+mn-lt"/>
              </a:rPr>
              <a:t> them and adding complexity. Students focus on design thinking and systems, thinking through a series of digital and analogue activities. </a:t>
            </a:r>
            <a:endParaRPr lang="en-US" dirty="0">
              <a:latin typeface="+mn-lt"/>
            </a:endParaRPr>
          </a:p>
          <a:p>
            <a:r>
              <a:rPr lang="en-US" dirty="0">
                <a:latin typeface="+mn-lt"/>
              </a:rPr>
              <a:t>Each Design Minds can be downloaded as a PDF or a word document- allowing teachers to adapt the content to their own context and needs.</a:t>
            </a:r>
          </a:p>
          <a:p>
            <a:r>
              <a:rPr lang="en-US" dirty="0">
                <a:latin typeface="+mn-lt"/>
              </a:rPr>
              <a:t>This is an example of the useful lay out of each resource which includes a helpful table of contents, a detailed list material required, a list of each Content Description covered in the learning activities, a list of the general capabilities, learning objectives, success criteria covered by the sequence of lessons, detailed learning notes that include step-by-step lesson plans.  </a:t>
            </a:r>
          </a:p>
          <a:p>
            <a:r>
              <a:rPr lang="en-US" dirty="0">
                <a:latin typeface="+mn-lt"/>
              </a:rPr>
              <a:t>Teachers can basically pick up a resource and walk into the classroom ready to go.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01D408E-07E4-42A7-85DC-4C83DD580977}" type="slidenum">
              <a:rPr lang="en-US" smtClean="0"/>
              <a:t>10</a:t>
            </a:fld>
            <a:endParaRPr lang="en-US"/>
          </a:p>
        </p:txBody>
      </p:sp>
    </p:spTree>
    <p:extLst>
      <p:ext uri="{BB962C8B-B14F-4D97-AF65-F5344CB8AC3E}">
        <p14:creationId xmlns:p14="http://schemas.microsoft.com/office/powerpoint/2010/main" val="858803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Features of Curriculum Connect</a:t>
            </a:r>
          </a:p>
          <a:p>
            <a:endParaRPr lang="en-US" sz="1200" dirty="0"/>
          </a:p>
          <a:p>
            <a:r>
              <a:rPr lang="en-US" sz="1200" dirty="0"/>
              <a:t>Currently 60+ resources and growing</a:t>
            </a:r>
          </a:p>
          <a:p>
            <a:endParaRPr lang="en-US" sz="1200" dirty="0"/>
          </a:p>
          <a:p>
            <a:r>
              <a:rPr lang="en-US" sz="1200" dirty="0"/>
              <a:t>Information literacy- videos to assist you and your students in how to search for reference material using One search, the library catalogue</a:t>
            </a:r>
          </a:p>
          <a:p>
            <a:endParaRPr lang="en-US" sz="1200" dirty="0"/>
          </a:p>
          <a:p>
            <a:r>
              <a:rPr lang="en-US" sz="1200" dirty="0"/>
              <a:t>Become a member of State Library to save lists of your </a:t>
            </a:r>
            <a:r>
              <a:rPr lang="en-US" sz="1200" dirty="0" err="1"/>
              <a:t>favourite</a:t>
            </a:r>
            <a:r>
              <a:rPr lang="en-US" sz="1200" dirty="0"/>
              <a:t> resources on Curriculum Connect and share them.  </a:t>
            </a:r>
          </a:p>
          <a:p>
            <a:endParaRPr lang="en-US" sz="1200" dirty="0"/>
          </a:p>
          <a:p>
            <a:r>
              <a:rPr lang="en-US" sz="1200" dirty="0"/>
              <a:t>Curriculum connect - Easy to find- Google SLQ Curriculum Connect</a:t>
            </a:r>
          </a:p>
          <a:p>
            <a:endParaRPr lang="en-US" dirty="0"/>
          </a:p>
          <a:p>
            <a:endParaRPr lang="en-US" dirty="0"/>
          </a:p>
        </p:txBody>
      </p:sp>
      <p:sp>
        <p:nvSpPr>
          <p:cNvPr id="4" name="Slide Number Placeholder 3"/>
          <p:cNvSpPr>
            <a:spLocks noGrp="1"/>
          </p:cNvSpPr>
          <p:nvPr>
            <p:ph type="sldNum" sz="quarter" idx="5"/>
          </p:nvPr>
        </p:nvSpPr>
        <p:spPr/>
        <p:txBody>
          <a:bodyPr/>
          <a:lstStyle/>
          <a:p>
            <a:fld id="{F01D408E-07E4-42A7-85DC-4C83DD580977}" type="slidenum">
              <a:rPr lang="en-US" smtClean="0"/>
              <a:t>11</a:t>
            </a:fld>
            <a:endParaRPr lang="en-US"/>
          </a:p>
        </p:txBody>
      </p:sp>
    </p:spTree>
    <p:extLst>
      <p:ext uri="{BB962C8B-B14F-4D97-AF65-F5344CB8AC3E}">
        <p14:creationId xmlns:p14="http://schemas.microsoft.com/office/powerpoint/2010/main" val="1531086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Feedback from all teachers has been very positive. </a:t>
            </a:r>
          </a:p>
          <a:p>
            <a:endParaRPr lang="en-US" sz="1200" dirty="0"/>
          </a:p>
          <a:p>
            <a:r>
              <a:rPr lang="en-US" sz="1200" dirty="0"/>
              <a:t>It is especially useful for teachers who are in the early stages of their career, or who are in small schools in rural or remote areas.  </a:t>
            </a:r>
          </a:p>
          <a:p>
            <a:endParaRPr lang="en-US" dirty="0"/>
          </a:p>
          <a:p>
            <a:endParaRPr lang="en-US" dirty="0"/>
          </a:p>
        </p:txBody>
      </p:sp>
      <p:sp>
        <p:nvSpPr>
          <p:cNvPr id="4" name="Slide Number Placeholder 3"/>
          <p:cNvSpPr>
            <a:spLocks noGrp="1"/>
          </p:cNvSpPr>
          <p:nvPr>
            <p:ph type="sldNum" sz="quarter" idx="5"/>
          </p:nvPr>
        </p:nvSpPr>
        <p:spPr/>
        <p:txBody>
          <a:bodyPr/>
          <a:lstStyle/>
          <a:p>
            <a:fld id="{F01D408E-07E4-42A7-85DC-4C83DD580977}" type="slidenum">
              <a:rPr lang="en-US" smtClean="0"/>
              <a:t>12</a:t>
            </a:fld>
            <a:endParaRPr lang="en-US"/>
          </a:p>
        </p:txBody>
      </p:sp>
    </p:spTree>
    <p:extLst>
      <p:ext uri="{BB962C8B-B14F-4D97-AF65-F5344CB8AC3E}">
        <p14:creationId xmlns:p14="http://schemas.microsoft.com/office/powerpoint/2010/main" val="3462797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latin typeface="+mn-lt"/>
                <a:ea typeface="Calibri" panose="020F0502020204030204" pitchFamily="34" charset="0"/>
              </a:rPr>
              <a:t>Search State Library catalogue for </a:t>
            </a:r>
            <a:r>
              <a:rPr lang="en-AU" sz="1200" dirty="0" err="1">
                <a:latin typeface="+mn-lt"/>
                <a:ea typeface="Calibri" panose="020F0502020204030204" pitchFamily="34" charset="0"/>
              </a:rPr>
              <a:t>eresources</a:t>
            </a:r>
            <a:r>
              <a:rPr lang="en-AU" sz="1200" dirty="0">
                <a:latin typeface="+mn-lt"/>
                <a:ea typeface="Calibri" panose="020F0502020204030204" pitchFamily="34" charset="0"/>
              </a:rPr>
              <a:t> to support your teaching of STEM.   </a:t>
            </a:r>
          </a:p>
          <a:p>
            <a:endParaRPr lang="en-AU" sz="1200" dirty="0">
              <a:latin typeface="+mn-lt"/>
              <a:ea typeface="Calibri" panose="020F0502020204030204" pitchFamily="34" charset="0"/>
            </a:endParaRPr>
          </a:p>
          <a:p>
            <a:r>
              <a:rPr lang="en-AU" sz="1200" dirty="0">
                <a:latin typeface="+mn-lt"/>
                <a:ea typeface="Calibri" panose="020F0502020204030204" pitchFamily="34" charset="0"/>
              </a:rPr>
              <a:t>Through State Library you have access to thousands of </a:t>
            </a:r>
            <a:r>
              <a:rPr lang="en-AU" sz="1200" dirty="0" err="1">
                <a:latin typeface="+mn-lt"/>
                <a:ea typeface="Calibri" panose="020F0502020204030204" pitchFamily="34" charset="0"/>
              </a:rPr>
              <a:t>ejournals</a:t>
            </a:r>
            <a:r>
              <a:rPr lang="en-AU" sz="1200" dirty="0">
                <a:latin typeface="+mn-lt"/>
                <a:ea typeface="Calibri" panose="020F0502020204030204" pitchFamily="34" charset="0"/>
              </a:rPr>
              <a:t> and </a:t>
            </a:r>
            <a:r>
              <a:rPr lang="en-AU" sz="1200" dirty="0" err="1">
                <a:latin typeface="+mn-lt"/>
                <a:ea typeface="Calibri" panose="020F0502020204030204" pitchFamily="34" charset="0"/>
              </a:rPr>
              <a:t>ebooks</a:t>
            </a:r>
            <a:r>
              <a:rPr lang="en-AU" sz="1200" dirty="0">
                <a:latin typeface="+mn-lt"/>
                <a:ea typeface="Calibri" panose="020F0502020204030204" pitchFamily="34" charset="0"/>
              </a:rPr>
              <a:t> on STEM teaching from all over the world. </a:t>
            </a:r>
            <a:endParaRPr lang="en-US" sz="1200" dirty="0">
              <a:latin typeface="+mn-lt"/>
              <a:ea typeface="Calibri" panose="020F0502020204030204" pitchFamily="34" charset="0"/>
            </a:endParaRPr>
          </a:p>
          <a:p>
            <a:r>
              <a:rPr lang="en-AU" sz="1200" dirty="0">
                <a:latin typeface="+mn-lt"/>
                <a:ea typeface="Calibri" panose="020F0502020204030204" pitchFamily="34" charset="0"/>
              </a:rPr>
              <a:t> </a:t>
            </a:r>
            <a:endParaRPr lang="en-US" sz="1200" dirty="0">
              <a:latin typeface="+mn-lt"/>
              <a:ea typeface="Calibri" panose="020F0502020204030204" pitchFamily="34" charset="0"/>
            </a:endParaRPr>
          </a:p>
          <a:p>
            <a:r>
              <a:rPr lang="en-US" sz="1200" b="0" i="0" dirty="0">
                <a:solidFill>
                  <a:srgbClr val="000000"/>
                </a:solidFill>
                <a:effectLst/>
                <a:latin typeface="+mn-lt"/>
              </a:rPr>
              <a:t>As a member of State Library you can access a wide range of </a:t>
            </a:r>
            <a:r>
              <a:rPr lang="en-US" sz="1200" b="0" i="0" dirty="0" err="1">
                <a:solidFill>
                  <a:srgbClr val="000000"/>
                </a:solidFill>
                <a:effectLst/>
                <a:latin typeface="+mn-lt"/>
              </a:rPr>
              <a:t>eresources</a:t>
            </a:r>
            <a:r>
              <a:rPr lang="en-US" sz="1200" b="0" i="0" dirty="0">
                <a:solidFill>
                  <a:srgbClr val="000000"/>
                </a:solidFill>
                <a:effectLst/>
                <a:latin typeface="+mn-lt"/>
              </a:rPr>
              <a:t> from home including: databases, online journals, newspapers, magazines, websites, online training courses, company information, legislation, music scores and recordings, and encyclopedias. </a:t>
            </a:r>
            <a:endParaRPr lang="en-US" sz="1200" dirty="0">
              <a:latin typeface="+mn-lt"/>
            </a:endParaRPr>
          </a:p>
        </p:txBody>
      </p:sp>
      <p:sp>
        <p:nvSpPr>
          <p:cNvPr id="4" name="Slide Number Placeholder 3"/>
          <p:cNvSpPr>
            <a:spLocks noGrp="1"/>
          </p:cNvSpPr>
          <p:nvPr>
            <p:ph type="sldNum" sz="quarter" idx="5"/>
          </p:nvPr>
        </p:nvSpPr>
        <p:spPr/>
        <p:txBody>
          <a:bodyPr/>
          <a:lstStyle/>
          <a:p>
            <a:fld id="{F01D408E-07E4-42A7-85DC-4C83DD580977}" type="slidenum">
              <a:rPr lang="en-US" smtClean="0"/>
              <a:t>13</a:t>
            </a:fld>
            <a:endParaRPr lang="en-US"/>
          </a:p>
        </p:txBody>
      </p:sp>
    </p:spTree>
    <p:extLst>
      <p:ext uri="{BB962C8B-B14F-4D97-AF65-F5344CB8AC3E}">
        <p14:creationId xmlns:p14="http://schemas.microsoft.com/office/powerpoint/2010/main" val="2864598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dirty="0">
                <a:latin typeface="+mn-lt"/>
              </a:rPr>
              <a:t>Onsite at State Library you can visit the Edge. Great opportunities to develop your professional knowledge and support your students. </a:t>
            </a:r>
          </a:p>
          <a:p>
            <a:r>
              <a:rPr lang="en-US" sz="1200" dirty="0">
                <a:latin typeface="+mn-lt"/>
              </a:rPr>
              <a:t>The Edge is a unique space for creativity, ideas and experimentation. These are all fundamental characteristics of STEM education. </a:t>
            </a:r>
          </a:p>
          <a:p>
            <a:endParaRPr lang="en-US" sz="1200" dirty="0">
              <a:latin typeface="+mn-lt"/>
            </a:endParaRPr>
          </a:p>
          <a:p>
            <a:r>
              <a:rPr lang="en-US" sz="1200" dirty="0">
                <a:latin typeface="+mn-lt"/>
              </a:rPr>
              <a:t>The Edge onsite has a fabrication lab that is open to the public. </a:t>
            </a:r>
            <a:r>
              <a:rPr lang="en-US" sz="1200" b="0" i="0" dirty="0">
                <a:effectLst/>
                <a:latin typeface="+mn-lt"/>
              </a:rPr>
              <a:t>In order to book and use resources you must:</a:t>
            </a:r>
          </a:p>
          <a:p>
            <a:pPr algn="l">
              <a:buFont typeface="Arial" panose="020B0604020202020204" pitchFamily="34" charset="0"/>
              <a:buChar char="•"/>
            </a:pPr>
            <a:r>
              <a:rPr lang="en-US" sz="1200" b="0" i="0" dirty="0">
                <a:effectLst/>
                <a:latin typeface="+mn-lt"/>
              </a:rPr>
              <a:t>Be over 16</a:t>
            </a:r>
          </a:p>
          <a:p>
            <a:pPr algn="l">
              <a:buFont typeface="Arial" panose="020B0604020202020204" pitchFamily="34" charset="0"/>
              <a:buChar char="•"/>
            </a:pPr>
            <a:r>
              <a:rPr lang="en-US" sz="1200" b="0" i="0" dirty="0">
                <a:solidFill>
                  <a:srgbClr val="0058CC"/>
                </a:solidFill>
                <a:effectLst/>
                <a:latin typeface="+mn-lt"/>
                <a:hlinkClick r:id="rId3"/>
              </a:rPr>
              <a:t>Become a member</a:t>
            </a:r>
            <a:endParaRPr lang="en-US" sz="1200" b="0" i="0" dirty="0">
              <a:effectLst/>
              <a:latin typeface="+mn-lt"/>
            </a:endParaRPr>
          </a:p>
          <a:p>
            <a:pPr algn="l">
              <a:buFont typeface="Arial" panose="020B0604020202020204" pitchFamily="34" charset="0"/>
              <a:buChar char="•"/>
            </a:pPr>
            <a:r>
              <a:rPr lang="en-US" sz="1200" b="0" i="0" dirty="0">
                <a:effectLst/>
                <a:latin typeface="+mn-lt"/>
              </a:rPr>
              <a:t>Attend the relevant </a:t>
            </a:r>
            <a:r>
              <a:rPr lang="en-US" sz="1200" b="0" i="0" dirty="0">
                <a:solidFill>
                  <a:srgbClr val="0058CC"/>
                </a:solidFill>
                <a:effectLst/>
                <a:latin typeface="+mn-lt"/>
                <a:hlinkClick r:id="rId4"/>
              </a:rPr>
              <a:t>inductions</a:t>
            </a:r>
            <a:r>
              <a:rPr lang="en-US" sz="1200" b="0" i="0" dirty="0">
                <a:effectLst/>
                <a:latin typeface="+mn-lt"/>
              </a:rPr>
              <a:t> by booking </a:t>
            </a:r>
            <a:r>
              <a:rPr lang="en-US" sz="1200" b="0" i="0" dirty="0">
                <a:solidFill>
                  <a:srgbClr val="0058CC"/>
                </a:solidFill>
                <a:effectLst/>
                <a:latin typeface="+mn-lt"/>
                <a:hlinkClick r:id="rId5"/>
              </a:rPr>
              <a:t>here</a:t>
            </a:r>
            <a:endParaRPr lang="en-US" sz="1200" b="0" i="0" dirty="0">
              <a:effectLst/>
              <a:latin typeface="+mn-lt"/>
            </a:endParaRPr>
          </a:p>
          <a:p>
            <a:pPr algn="l">
              <a:buFont typeface="Arial" panose="020B0604020202020204" pitchFamily="34" charset="0"/>
              <a:buChar char="•"/>
            </a:pPr>
            <a:r>
              <a:rPr lang="en-US" sz="1200" b="0" i="0" dirty="0">
                <a:effectLst/>
                <a:latin typeface="+mn-lt"/>
              </a:rPr>
              <a:t>Read the </a:t>
            </a:r>
            <a:r>
              <a:rPr lang="en-US" sz="1200" b="0" i="0" dirty="0">
                <a:solidFill>
                  <a:srgbClr val="0058CC"/>
                </a:solidFill>
                <a:effectLst/>
                <a:latin typeface="+mn-lt"/>
                <a:hlinkClick r:id="rId6"/>
              </a:rPr>
              <a:t>booking terms &amp; conditions</a:t>
            </a:r>
            <a:r>
              <a:rPr lang="en-US" sz="1200" b="0" i="0" dirty="0">
                <a:effectLst/>
                <a:latin typeface="+mn-lt"/>
              </a:rPr>
              <a:t> (PDF 296 KB)</a:t>
            </a:r>
          </a:p>
          <a:p>
            <a:endParaRPr lang="en-US" sz="1200" dirty="0">
              <a:latin typeface="+mn-lt"/>
            </a:endParaRPr>
          </a:p>
          <a:p>
            <a:r>
              <a:rPr lang="en-US" sz="1200" dirty="0">
                <a:latin typeface="+mn-lt"/>
              </a:rPr>
              <a:t>There is a recording studio</a:t>
            </a:r>
          </a:p>
          <a:p>
            <a:pPr algn="l"/>
            <a:r>
              <a:rPr lang="en-US" sz="1200" b="0" i="0" dirty="0">
                <a:solidFill>
                  <a:srgbClr val="000000"/>
                </a:solidFill>
                <a:effectLst/>
                <a:latin typeface="+mn-lt"/>
              </a:rPr>
              <a:t>Reserve the Recording Studio</a:t>
            </a:r>
          </a:p>
          <a:p>
            <a:pPr algn="l"/>
            <a:r>
              <a:rPr lang="en-US" sz="1200" b="0" i="0" dirty="0">
                <a:solidFill>
                  <a:srgbClr val="000000"/>
                </a:solidFill>
                <a:effectLst/>
                <a:latin typeface="+mn-lt"/>
              </a:rPr>
              <a:t>Record, edit and mix sound like a professional. </a:t>
            </a:r>
          </a:p>
          <a:p>
            <a:pPr algn="l"/>
            <a:r>
              <a:rPr lang="en-US" sz="1200" b="0" i="0" dirty="0">
                <a:solidFill>
                  <a:srgbClr val="000000"/>
                </a:solidFill>
                <a:effectLst/>
                <a:latin typeface="+mn-lt"/>
              </a:rPr>
              <a:t>Mon-Fri 12-3pm &amp; 4-7pm</a:t>
            </a:r>
          </a:p>
          <a:p>
            <a:pPr algn="l"/>
            <a:r>
              <a:rPr lang="en-US" sz="1200" b="1" i="0" dirty="0">
                <a:solidFill>
                  <a:srgbClr val="000000"/>
                </a:solidFill>
                <a:effectLst/>
                <a:latin typeface="+mn-lt"/>
              </a:rPr>
              <a:t>Inductions required: </a:t>
            </a:r>
            <a:r>
              <a:rPr lang="en-US" sz="1200" b="0" i="0" dirty="0">
                <a:solidFill>
                  <a:srgbClr val="000000"/>
                </a:solidFill>
                <a:effectLst/>
                <a:latin typeface="+mn-lt"/>
              </a:rPr>
              <a:t> Recording Studio Induction</a:t>
            </a:r>
          </a:p>
          <a:p>
            <a:endParaRPr lang="en-US" sz="1200" dirty="0">
              <a:latin typeface="+mn-lt"/>
            </a:endParaRPr>
          </a:p>
          <a:p>
            <a:r>
              <a:rPr lang="en-US" sz="1200" dirty="0">
                <a:latin typeface="+mn-lt"/>
              </a:rPr>
              <a:t>digital Media lab </a:t>
            </a:r>
            <a:r>
              <a:rPr lang="en-US" sz="1200" b="0" i="0" dirty="0">
                <a:solidFill>
                  <a:srgbClr val="000000"/>
                </a:solidFill>
                <a:effectLst/>
                <a:latin typeface="+mn-lt"/>
              </a:rPr>
              <a:t>access a suite of workstations with a range of professional and free software for your creative idea.</a:t>
            </a:r>
          </a:p>
          <a:p>
            <a:pPr algn="l">
              <a:buFont typeface="Arial" panose="020B0604020202020204" pitchFamily="34" charset="0"/>
              <a:buChar char="•"/>
            </a:pPr>
            <a:r>
              <a:rPr lang="en-US" sz="1200" b="0" i="0" dirty="0">
                <a:solidFill>
                  <a:srgbClr val="0058CC"/>
                </a:solidFill>
                <a:effectLst/>
                <a:latin typeface="+mn-lt"/>
                <a:hlinkClick r:id="rId7"/>
              </a:rPr>
              <a:t>Booking</a:t>
            </a:r>
            <a:r>
              <a:rPr lang="en-US" sz="1200" b="0" i="0" dirty="0">
                <a:solidFill>
                  <a:srgbClr val="000000"/>
                </a:solidFill>
                <a:effectLst/>
                <a:latin typeface="+mn-lt"/>
              </a:rPr>
              <a:t> required</a:t>
            </a:r>
          </a:p>
          <a:p>
            <a:pPr algn="l">
              <a:buFont typeface="Arial" panose="020B0604020202020204" pitchFamily="34" charset="0"/>
              <a:buChar char="•"/>
            </a:pPr>
            <a:r>
              <a:rPr lang="en-US" sz="1200" b="0" i="0" dirty="0">
                <a:solidFill>
                  <a:srgbClr val="000000"/>
                </a:solidFill>
                <a:effectLst/>
                <a:latin typeface="+mn-lt"/>
              </a:rPr>
              <a:t>sessions up to 4 hours a day.</a:t>
            </a:r>
          </a:p>
          <a:p>
            <a:pPr algn="l">
              <a:buFont typeface="Arial" panose="020B0604020202020204" pitchFamily="34" charset="0"/>
              <a:buChar char="•"/>
            </a:pPr>
            <a:r>
              <a:rPr lang="en-US" sz="1200" b="0" i="0" dirty="0">
                <a:solidFill>
                  <a:srgbClr val="000000"/>
                </a:solidFill>
                <a:effectLst/>
                <a:latin typeface="+mn-lt"/>
              </a:rPr>
              <a:t>log in with your </a:t>
            </a:r>
            <a:r>
              <a:rPr lang="en-US" sz="1200" b="0" i="0" dirty="0">
                <a:solidFill>
                  <a:srgbClr val="0058CC"/>
                </a:solidFill>
                <a:effectLst/>
                <a:latin typeface="+mn-lt"/>
                <a:hlinkClick r:id="rId3"/>
              </a:rPr>
              <a:t>membership</a:t>
            </a:r>
            <a:r>
              <a:rPr lang="en-US" sz="1200" b="0" i="0" dirty="0">
                <a:solidFill>
                  <a:srgbClr val="000000"/>
                </a:solidFill>
                <a:effectLst/>
                <a:latin typeface="+mn-lt"/>
              </a:rPr>
              <a:t> username and password</a:t>
            </a:r>
          </a:p>
          <a:p>
            <a:pPr algn="l">
              <a:buFont typeface="Arial" panose="020B0604020202020204" pitchFamily="34" charset="0"/>
              <a:buChar char="•"/>
            </a:pPr>
            <a:r>
              <a:rPr lang="en-US" sz="1200" b="0" i="0" dirty="0">
                <a:solidFill>
                  <a:srgbClr val="000000"/>
                </a:solidFill>
                <a:effectLst/>
                <a:latin typeface="+mn-lt"/>
              </a:rPr>
              <a:t>access to creative and industry standard software for design, 3D modelling, web and app development and image, audio and video editing, as well as a range of audio and design equipment. Check the full list </a:t>
            </a:r>
            <a:r>
              <a:rPr lang="en-US" sz="1200" b="0" i="0" dirty="0">
                <a:solidFill>
                  <a:srgbClr val="0058CC"/>
                </a:solidFill>
                <a:effectLst/>
                <a:latin typeface="+mn-lt"/>
                <a:hlinkClick r:id="rId8"/>
              </a:rPr>
              <a:t>here</a:t>
            </a:r>
            <a:endParaRPr lang="en-US" sz="1200" b="0" i="0" dirty="0">
              <a:solidFill>
                <a:srgbClr val="000000"/>
              </a:solidFill>
              <a:effectLst/>
              <a:latin typeface="+mn-lt"/>
            </a:endParaRPr>
          </a:p>
          <a:p>
            <a:pPr algn="l">
              <a:buFont typeface="Arial" panose="020B0604020202020204" pitchFamily="34" charset="0"/>
              <a:buChar char="•"/>
            </a:pPr>
            <a:r>
              <a:rPr lang="en-US" sz="1200" b="0" i="0" dirty="0">
                <a:solidFill>
                  <a:srgbClr val="000000"/>
                </a:solidFill>
                <a:effectLst/>
                <a:latin typeface="+mn-lt"/>
              </a:rPr>
              <a:t>access to </a:t>
            </a:r>
            <a:r>
              <a:rPr lang="en-US" sz="1200" b="0" i="0" dirty="0">
                <a:solidFill>
                  <a:srgbClr val="0058CC"/>
                </a:solidFill>
                <a:effectLst/>
                <a:latin typeface="+mn-lt"/>
                <a:hlinkClick r:id="rId9"/>
              </a:rPr>
              <a:t>equipment</a:t>
            </a:r>
            <a:r>
              <a:rPr lang="en-US" sz="1200" b="0" i="0" dirty="0">
                <a:solidFill>
                  <a:srgbClr val="000000"/>
                </a:solidFill>
                <a:effectLst/>
                <a:latin typeface="+mn-lt"/>
              </a:rPr>
              <a:t>, including midi keyboards, Wacom design tablets and much more to assist in the development of your project.</a:t>
            </a:r>
          </a:p>
          <a:p>
            <a:endParaRPr lang="en-US" dirty="0"/>
          </a:p>
        </p:txBody>
      </p:sp>
      <p:sp>
        <p:nvSpPr>
          <p:cNvPr id="4" name="Slide Number Placeholder 3"/>
          <p:cNvSpPr>
            <a:spLocks noGrp="1"/>
          </p:cNvSpPr>
          <p:nvPr>
            <p:ph type="sldNum" sz="quarter" idx="5"/>
          </p:nvPr>
        </p:nvSpPr>
        <p:spPr/>
        <p:txBody>
          <a:bodyPr/>
          <a:lstStyle/>
          <a:p>
            <a:fld id="{F01D408E-07E4-42A7-85DC-4C83DD580977}" type="slidenum">
              <a:rPr lang="en-US" smtClean="0"/>
              <a:t>14</a:t>
            </a:fld>
            <a:endParaRPr lang="en-US"/>
          </a:p>
        </p:txBody>
      </p:sp>
    </p:spTree>
    <p:extLst>
      <p:ext uri="{BB962C8B-B14F-4D97-AF65-F5344CB8AC3E}">
        <p14:creationId xmlns:p14="http://schemas.microsoft.com/office/powerpoint/2010/main" val="637755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The  Fabrication Lab supports a community of makers. </a:t>
            </a:r>
          </a:p>
          <a:p>
            <a:r>
              <a:rPr lang="en-US" sz="1200" dirty="0">
                <a:latin typeface="+mn-lt"/>
              </a:rPr>
              <a:t>Increase your skills and develop your professional knowledge in using the equipment onsite in the Fabrication Lab. </a:t>
            </a:r>
          </a:p>
          <a:p>
            <a:r>
              <a:rPr lang="en-US" sz="1200" dirty="0">
                <a:latin typeface="+mn-lt"/>
              </a:rPr>
              <a:t>Once you have done an induction you can use the equipment. </a:t>
            </a:r>
          </a:p>
          <a:p>
            <a:pPr defTabSz="966612">
              <a:defRPr/>
            </a:pPr>
            <a:r>
              <a:rPr lang="en-US" sz="1200" b="0" i="0" dirty="0">
                <a:solidFill>
                  <a:srgbClr val="000000"/>
                </a:solidFill>
                <a:effectLst/>
                <a:latin typeface="+mn-lt"/>
              </a:rPr>
              <a:t>The Edge provides access to a digital Fabrication Lab while supporting public libraries across Queensland to do the same, with a wide variety of opportunities to be involved.</a:t>
            </a:r>
          </a:p>
          <a:p>
            <a:pPr defTabSz="966612">
              <a:defRPr/>
            </a:pPr>
            <a:r>
              <a:rPr lang="en-US" sz="1200" b="0" i="0" dirty="0">
                <a:solidFill>
                  <a:srgbClr val="000000"/>
                </a:solidFill>
                <a:effectLst/>
                <a:latin typeface="+mn-lt"/>
              </a:rPr>
              <a:t>The Fabrication Lab is located at The Edge on level Zero. Open to the public Wednesday, Thursday (and soon on a Saturday) the space provides access to 3D printing, laser cutting, CNC routers and tools for digital prototyping, sewing machines and more. The Applied Creativity team manages and delivers a year-round public program that provides opportunities to learn and engage with the community of makers </a:t>
            </a:r>
            <a:r>
              <a:rPr lang="en-US" sz="1200" b="0" i="0" dirty="0" err="1">
                <a:solidFill>
                  <a:srgbClr val="000000"/>
                </a:solidFill>
                <a:effectLst/>
                <a:latin typeface="+mn-lt"/>
              </a:rPr>
              <a:t>centred</a:t>
            </a:r>
            <a:r>
              <a:rPr lang="en-US" sz="1200" b="0" i="0" dirty="0">
                <a:solidFill>
                  <a:srgbClr val="000000"/>
                </a:solidFill>
                <a:effectLst/>
                <a:latin typeface="+mn-lt"/>
              </a:rPr>
              <a:t> around the space.</a:t>
            </a:r>
            <a:endParaRPr lang="en-US" sz="1200" dirty="0">
              <a:latin typeface="+mn-lt"/>
            </a:endParaRPr>
          </a:p>
          <a:p>
            <a:r>
              <a:rPr lang="en-US" sz="1200" dirty="0">
                <a:latin typeface="+mn-lt"/>
              </a:rPr>
              <a:t>Opening hours</a:t>
            </a:r>
          </a:p>
          <a:p>
            <a:r>
              <a:rPr lang="en-US" sz="1200" dirty="0">
                <a:latin typeface="+mn-lt"/>
              </a:rPr>
              <a:t>Open Lab: 12–6pm Wednesday, Thursday and Saturday. </a:t>
            </a:r>
          </a:p>
          <a:p>
            <a:r>
              <a:rPr lang="en-US" sz="1200" dirty="0">
                <a:latin typeface="+mn-lt"/>
              </a:rPr>
              <a:t>Hack the Evening: 6–8pm Thursday. </a:t>
            </a:r>
          </a:p>
          <a:p>
            <a:endParaRPr lang="en-US" dirty="0"/>
          </a:p>
        </p:txBody>
      </p:sp>
      <p:sp>
        <p:nvSpPr>
          <p:cNvPr id="4" name="Slide Number Placeholder 3"/>
          <p:cNvSpPr>
            <a:spLocks noGrp="1"/>
          </p:cNvSpPr>
          <p:nvPr>
            <p:ph type="sldNum" sz="quarter" idx="5"/>
          </p:nvPr>
        </p:nvSpPr>
        <p:spPr/>
        <p:txBody>
          <a:bodyPr/>
          <a:lstStyle/>
          <a:p>
            <a:fld id="{F01D408E-07E4-42A7-85DC-4C83DD580977}" type="slidenum">
              <a:rPr lang="en-US" smtClean="0"/>
              <a:t>15</a:t>
            </a:fld>
            <a:endParaRPr lang="en-US"/>
          </a:p>
        </p:txBody>
      </p:sp>
    </p:spTree>
    <p:extLst>
      <p:ext uri="{BB962C8B-B14F-4D97-AF65-F5344CB8AC3E}">
        <p14:creationId xmlns:p14="http://schemas.microsoft.com/office/powerpoint/2010/main" val="2493827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useful resource for you and your students. </a:t>
            </a:r>
          </a:p>
          <a:p>
            <a:r>
              <a:rPr lang="en-US" dirty="0"/>
              <a:t>Read about what ‘s happening at the Edge, new processes in making and designing, creative approaches and great ideas for creative projects. </a:t>
            </a:r>
          </a:p>
        </p:txBody>
      </p:sp>
      <p:sp>
        <p:nvSpPr>
          <p:cNvPr id="4" name="Slide Number Placeholder 3"/>
          <p:cNvSpPr>
            <a:spLocks noGrp="1"/>
          </p:cNvSpPr>
          <p:nvPr>
            <p:ph type="sldNum" sz="quarter" idx="5"/>
          </p:nvPr>
        </p:nvSpPr>
        <p:spPr/>
        <p:txBody>
          <a:bodyPr/>
          <a:lstStyle/>
          <a:p>
            <a:fld id="{F01D408E-07E4-42A7-85DC-4C83DD580977}" type="slidenum">
              <a:rPr lang="en-US" smtClean="0"/>
              <a:t>16</a:t>
            </a:fld>
            <a:endParaRPr lang="en-US"/>
          </a:p>
        </p:txBody>
      </p:sp>
    </p:spTree>
    <p:extLst>
      <p:ext uri="{BB962C8B-B14F-4D97-AF65-F5344CB8AC3E}">
        <p14:creationId xmlns:p14="http://schemas.microsoft.com/office/powerpoint/2010/main" val="424937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dirty="0">
                <a:solidFill>
                  <a:srgbClr val="333333"/>
                </a:solidFill>
                <a:effectLst/>
                <a:latin typeface="+mn-lt"/>
              </a:rPr>
              <a:t>What is the SLQ Wiki?</a:t>
            </a:r>
          </a:p>
          <a:p>
            <a:pPr algn="l"/>
            <a:r>
              <a:rPr lang="en-US" sz="1200" b="0" i="0" dirty="0">
                <a:solidFill>
                  <a:srgbClr val="333333"/>
                </a:solidFill>
                <a:effectLst/>
                <a:latin typeface="+mn-lt"/>
              </a:rPr>
              <a:t>This </a:t>
            </a:r>
            <a:r>
              <a:rPr lang="en-US" sz="1200" b="0" i="0">
                <a:solidFill>
                  <a:srgbClr val="333333"/>
                </a:solidFill>
                <a:effectLst/>
                <a:latin typeface="+mn-lt"/>
              </a:rPr>
              <a:t>platform is for </a:t>
            </a:r>
            <a:r>
              <a:rPr lang="en-US" sz="1200" b="0" i="0" dirty="0">
                <a:solidFill>
                  <a:srgbClr val="333333"/>
                </a:solidFill>
                <a:effectLst/>
                <a:latin typeface="+mn-lt"/>
              </a:rPr>
              <a:t>sharing intellectual property </a:t>
            </a:r>
          </a:p>
          <a:p>
            <a:pPr algn="l"/>
            <a:r>
              <a:rPr lang="en-US" sz="1200" b="1" i="0" dirty="0">
                <a:solidFill>
                  <a:srgbClr val="333333"/>
                </a:solidFill>
                <a:effectLst/>
                <a:latin typeface="+mn-lt"/>
              </a:rPr>
              <a:t>Why use the SLQ Wiki?</a:t>
            </a:r>
          </a:p>
          <a:p>
            <a:pPr algn="l"/>
            <a:r>
              <a:rPr lang="en-US" sz="1200" b="0" i="0" dirty="0">
                <a:solidFill>
                  <a:srgbClr val="333333"/>
                </a:solidFill>
                <a:effectLst/>
                <a:latin typeface="+mn-lt"/>
              </a:rPr>
              <a:t>As a working knowledge-base, the SLQ Wiki is used to capture the development and delivery of </a:t>
            </a:r>
            <a:r>
              <a:rPr lang="en-US" sz="1200" b="0" i="0" u="none" strike="noStrike" dirty="0">
                <a:solidFill>
                  <a:srgbClr val="008489"/>
                </a:solidFill>
                <a:effectLst/>
                <a:latin typeface="+mn-lt"/>
                <a:hlinkClick r:id="rId3" tooltip="workshops:start"/>
              </a:rPr>
              <a:t>workshops</a:t>
            </a:r>
            <a:r>
              <a:rPr lang="en-US" sz="1200" b="0" i="0" dirty="0">
                <a:solidFill>
                  <a:srgbClr val="333333"/>
                </a:solidFill>
                <a:effectLst/>
                <a:latin typeface="+mn-lt"/>
              </a:rPr>
              <a:t>, </a:t>
            </a:r>
            <a:r>
              <a:rPr lang="en-US" sz="1200" b="0" i="0" u="none" strike="noStrike" dirty="0">
                <a:solidFill>
                  <a:srgbClr val="008489"/>
                </a:solidFill>
                <a:effectLst/>
                <a:latin typeface="+mn-lt"/>
                <a:hlinkClick r:id="rId4" tooltip="engagement:one_last_apocalypse:start"/>
              </a:rPr>
              <a:t>engagements</a:t>
            </a:r>
            <a:r>
              <a:rPr lang="en-US" sz="1200" b="0" i="0" dirty="0">
                <a:solidFill>
                  <a:srgbClr val="333333"/>
                </a:solidFill>
                <a:effectLst/>
                <a:latin typeface="+mn-lt"/>
              </a:rPr>
              <a:t> and </a:t>
            </a:r>
            <a:r>
              <a:rPr lang="en-US" sz="1200" b="0" i="0" u="none" strike="noStrike" dirty="0">
                <a:solidFill>
                  <a:srgbClr val="008489"/>
                </a:solidFill>
                <a:effectLst/>
                <a:latin typeface="+mn-lt"/>
                <a:hlinkClick r:id="rId5" tooltip="facilities:fablab:start"/>
              </a:rPr>
              <a:t>facilities</a:t>
            </a:r>
            <a:r>
              <a:rPr lang="en-US" sz="1200" b="0" i="0" dirty="0">
                <a:solidFill>
                  <a:srgbClr val="333333"/>
                </a:solidFill>
                <a:effectLst/>
                <a:latin typeface="+mn-lt"/>
              </a:rPr>
              <a:t>, alongside the decision making logic.</a:t>
            </a:r>
          </a:p>
          <a:p>
            <a:pPr algn="l"/>
            <a:r>
              <a:rPr lang="en-US" sz="1200" b="0" i="0" dirty="0">
                <a:solidFill>
                  <a:srgbClr val="333333"/>
                </a:solidFill>
                <a:effectLst/>
                <a:latin typeface="+mn-lt"/>
              </a:rPr>
              <a:t>This ensures that practitioners and professionals accessing the platform can understand the reason why decisions were made, and learn from State Library's experience. They also have the chance to contribute their own learnings.</a:t>
            </a:r>
          </a:p>
          <a:p>
            <a:pPr algn="l"/>
            <a:r>
              <a:rPr lang="en-US" sz="1200" b="0" i="0" dirty="0">
                <a:solidFill>
                  <a:srgbClr val="333333"/>
                </a:solidFill>
                <a:effectLst/>
                <a:latin typeface="+mn-lt"/>
              </a:rPr>
              <a:t>Published on a wiki platform, these documents can be edited and improved on by community, shared, exported or printed freely. All content is release under a </a:t>
            </a:r>
            <a:r>
              <a:rPr lang="en-US" sz="1200" b="0" i="0" u="none" strike="noStrike" dirty="0">
                <a:solidFill>
                  <a:srgbClr val="008489"/>
                </a:solidFill>
                <a:effectLst/>
                <a:latin typeface="+mn-lt"/>
                <a:hlinkClick r:id="rId6" tooltip="https://creativecommons.org/licenses/by/4.0/"/>
              </a:rPr>
              <a:t>CC Attribution 4.0 International</a:t>
            </a:r>
            <a:r>
              <a:rPr lang="en-US" sz="1200" b="0" i="0" dirty="0">
                <a:solidFill>
                  <a:srgbClr val="333333"/>
                </a:solidFill>
                <a:effectLst/>
                <a:latin typeface="+mn-lt"/>
              </a:rPr>
              <a:t> license.</a:t>
            </a:r>
          </a:p>
          <a:p>
            <a:pPr algn="l"/>
            <a:r>
              <a:rPr lang="en-US" sz="1200" b="1" i="0" dirty="0">
                <a:solidFill>
                  <a:srgbClr val="333333"/>
                </a:solidFill>
                <a:effectLst/>
                <a:latin typeface="+mn-lt"/>
              </a:rPr>
              <a:t>How does it Work?</a:t>
            </a:r>
          </a:p>
          <a:p>
            <a:pPr algn="l"/>
            <a:r>
              <a:rPr lang="en-US" sz="1200" b="0" i="0" dirty="0">
                <a:solidFill>
                  <a:srgbClr val="333333"/>
                </a:solidFill>
                <a:effectLst/>
                <a:latin typeface="+mn-lt"/>
              </a:rPr>
              <a:t>The SLQ Wiki is built on the open source platform </a:t>
            </a:r>
            <a:r>
              <a:rPr lang="en-US" sz="1200" b="0" i="0" u="none" strike="noStrike" dirty="0" err="1">
                <a:solidFill>
                  <a:srgbClr val="008489"/>
                </a:solidFill>
                <a:effectLst/>
                <a:latin typeface="+mn-lt"/>
                <a:hlinkClick r:id="rId7" tooltip="https://www.dokuwiki.org/dokuwiki"/>
              </a:rPr>
              <a:t>Dokuwiki</a:t>
            </a:r>
            <a:r>
              <a:rPr lang="en-US" sz="1200" b="0" i="0" dirty="0">
                <a:solidFill>
                  <a:srgbClr val="333333"/>
                </a:solidFill>
                <a:effectLst/>
                <a:latin typeface="+mn-lt"/>
              </a:rPr>
              <a:t> and hosted by State Library. Local and regional library workers will be able to edit, create and upload content.</a:t>
            </a:r>
          </a:p>
          <a:p>
            <a:pPr algn="l"/>
            <a:r>
              <a:rPr lang="en-US" sz="1200" b="0" i="0" dirty="0">
                <a:solidFill>
                  <a:srgbClr val="333333"/>
                </a:solidFill>
                <a:effectLst/>
                <a:latin typeface="+mn-lt"/>
              </a:rPr>
              <a:t>What this means for STEM teachers is that there is a diverse selection of activities that can be freely sourced from the wiki and adapted to your own classroom needs and requirements- accessible all over the state. </a:t>
            </a:r>
          </a:p>
          <a:p>
            <a:endParaRPr lang="en-US" dirty="0"/>
          </a:p>
        </p:txBody>
      </p:sp>
      <p:sp>
        <p:nvSpPr>
          <p:cNvPr id="4" name="Slide Number Placeholder 3"/>
          <p:cNvSpPr>
            <a:spLocks noGrp="1"/>
          </p:cNvSpPr>
          <p:nvPr>
            <p:ph type="sldNum" sz="quarter" idx="5"/>
          </p:nvPr>
        </p:nvSpPr>
        <p:spPr/>
        <p:txBody>
          <a:bodyPr/>
          <a:lstStyle/>
          <a:p>
            <a:fld id="{F01D408E-07E4-42A7-85DC-4C83DD580977}" type="slidenum">
              <a:rPr lang="en-US" smtClean="0"/>
              <a:t>17</a:t>
            </a:fld>
            <a:endParaRPr lang="en-US"/>
          </a:p>
        </p:txBody>
      </p:sp>
    </p:spTree>
    <p:extLst>
      <p:ext uri="{BB962C8B-B14F-4D97-AF65-F5344CB8AC3E}">
        <p14:creationId xmlns:p14="http://schemas.microsoft.com/office/powerpoint/2010/main" val="1256715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rgbClr val="333333"/>
                </a:solidFill>
                <a:effectLst/>
                <a:latin typeface="+mn-lt"/>
              </a:rPr>
              <a:t>The GRUMPUS is a fifteen-month community engagement project that’s happening at the State Library of Queensland in 2021-22. </a:t>
            </a:r>
          </a:p>
          <a:p>
            <a:pPr algn="l"/>
            <a:r>
              <a:rPr lang="en-US" sz="1200" b="0" i="0" dirty="0">
                <a:solidFill>
                  <a:srgbClr val="333333"/>
                </a:solidFill>
                <a:effectLst/>
                <a:latin typeface="+mn-lt"/>
              </a:rPr>
              <a:t>The project will culminate in The Great and Grand Rumpus exhibition of beautiful sculptural, digital and immersive installation that captures a sense of play and whimsy in the SLQ Gallery Level 2, opening in December 2021 and running until April 2022.</a:t>
            </a:r>
          </a:p>
          <a:p>
            <a:pPr algn="l"/>
            <a:r>
              <a:rPr lang="en-US" sz="1200" b="0" i="0" dirty="0">
                <a:solidFill>
                  <a:srgbClr val="333333"/>
                </a:solidFill>
                <a:effectLst/>
                <a:latin typeface="+mn-lt"/>
              </a:rPr>
              <a:t>The project is grounded in the limitless imaginations of children. Children from around Brisbane are being encouraged to exercise and expand their imaginations, and in doing to dream up and catalogue a collection of the most fantastic, astonishing and magical things you could expect to see in the Great and Grand Rumpus - a make-believe place that will spill from the SLQ Gallery at State Library during the exhibition. School workshops.</a:t>
            </a:r>
          </a:p>
          <a:p>
            <a:pPr algn="l"/>
            <a:r>
              <a:rPr lang="en-US" sz="1200" b="0" i="0" dirty="0">
                <a:solidFill>
                  <a:srgbClr val="333333"/>
                </a:solidFill>
                <a:effectLst/>
                <a:latin typeface="+mn-lt"/>
              </a:rPr>
              <a:t>The ideas (which we call Imagined Things) are currently being teased out of the children's imaginations and collected, catalogued and placed into The Well, a digital repository of things on the SLQ Wiki. From here a community of Makers, Volunteers and creative industries, arts and design students are being invited to bring these things to life as a series of giant sculptural and interactive installations.</a:t>
            </a:r>
          </a:p>
          <a:p>
            <a:pPr algn="l"/>
            <a:r>
              <a:rPr lang="en-US" sz="1200" b="0" i="0" dirty="0">
                <a:solidFill>
                  <a:srgbClr val="333333"/>
                </a:solidFill>
                <a:effectLst/>
                <a:latin typeface="+mn-lt"/>
              </a:rPr>
              <a:t>Activate your imagination and join us in the GRUMPUS! </a:t>
            </a:r>
          </a:p>
          <a:p>
            <a:pPr algn="l"/>
            <a:r>
              <a:rPr lang="en-US" sz="1200" b="0" i="0" dirty="0">
                <a:solidFill>
                  <a:srgbClr val="333333"/>
                </a:solidFill>
                <a:effectLst/>
                <a:latin typeface="+mn-lt"/>
              </a:rPr>
              <a:t>Visit the exhibition on site with your students in 2022 . Look out for special schools’ curator’s tours. </a:t>
            </a:r>
          </a:p>
          <a:p>
            <a:pPr algn="l"/>
            <a:r>
              <a:rPr lang="en-US" sz="1200" b="0" i="0" dirty="0">
                <a:solidFill>
                  <a:srgbClr val="333333"/>
                </a:solidFill>
                <a:effectLst/>
                <a:latin typeface="+mn-lt"/>
              </a:rPr>
              <a:t>Borrow  the </a:t>
            </a:r>
            <a:r>
              <a:rPr lang="en-US" sz="1200" b="0" i="0" dirty="0" err="1">
                <a:solidFill>
                  <a:srgbClr val="333333"/>
                </a:solidFill>
                <a:effectLst/>
                <a:latin typeface="+mn-lt"/>
              </a:rPr>
              <a:t>Grumpus</a:t>
            </a:r>
            <a:r>
              <a:rPr lang="en-US" sz="1200" b="0" i="0" dirty="0">
                <a:solidFill>
                  <a:srgbClr val="333333"/>
                </a:solidFill>
                <a:effectLst/>
                <a:latin typeface="+mn-lt"/>
              </a:rPr>
              <a:t> model of socially engaged practice in your own schools.  </a:t>
            </a:r>
          </a:p>
          <a:p>
            <a:pPr algn="l"/>
            <a:endParaRPr lang="en-US" b="0" i="0" dirty="0">
              <a:solidFill>
                <a:srgbClr val="333333"/>
              </a:solidFill>
              <a:effectLst/>
              <a:latin typeface="GothamSSm-Book"/>
            </a:endParaRPr>
          </a:p>
          <a:p>
            <a:pPr algn="l"/>
            <a:endParaRPr lang="en-US" b="0" i="0" dirty="0">
              <a:solidFill>
                <a:srgbClr val="333333"/>
              </a:solidFill>
              <a:effectLst/>
              <a:latin typeface="GothamSSm-Book"/>
            </a:endParaRPr>
          </a:p>
          <a:p>
            <a:endParaRPr lang="en-US" dirty="0"/>
          </a:p>
        </p:txBody>
      </p:sp>
      <p:sp>
        <p:nvSpPr>
          <p:cNvPr id="4" name="Slide Number Placeholder 3"/>
          <p:cNvSpPr>
            <a:spLocks noGrp="1"/>
          </p:cNvSpPr>
          <p:nvPr>
            <p:ph type="sldNum" sz="quarter" idx="5"/>
          </p:nvPr>
        </p:nvSpPr>
        <p:spPr/>
        <p:txBody>
          <a:bodyPr/>
          <a:lstStyle/>
          <a:p>
            <a:fld id="{F01D408E-07E4-42A7-85DC-4C83DD580977}" type="slidenum">
              <a:rPr lang="en-US" smtClean="0"/>
              <a:t>18</a:t>
            </a:fld>
            <a:endParaRPr lang="en-US"/>
          </a:p>
        </p:txBody>
      </p:sp>
    </p:spTree>
    <p:extLst>
      <p:ext uri="{BB962C8B-B14F-4D97-AF65-F5344CB8AC3E}">
        <p14:creationId xmlns:p14="http://schemas.microsoft.com/office/powerpoint/2010/main" val="3544825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1D408E-07E4-42A7-85DC-4C83DD580977}" type="slidenum">
              <a:rPr lang="en-US" smtClean="0"/>
              <a:t>19</a:t>
            </a:fld>
            <a:endParaRPr lang="en-US"/>
          </a:p>
        </p:txBody>
      </p:sp>
    </p:spTree>
    <p:extLst>
      <p:ext uri="{BB962C8B-B14F-4D97-AF65-F5344CB8AC3E}">
        <p14:creationId xmlns:p14="http://schemas.microsoft.com/office/powerpoint/2010/main" val="2925646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I would like to respectfully acknowledge the traditional custodians of the land on which Queensland State Library stands, the </a:t>
            </a:r>
            <a:r>
              <a:rPr lang="en-US" sz="1300" dirty="0" err="1"/>
              <a:t>Yuggera</a:t>
            </a:r>
            <a:r>
              <a:rPr lang="en-US" sz="1300" dirty="0"/>
              <a:t>, </a:t>
            </a:r>
            <a:r>
              <a:rPr lang="en-US" sz="1300" dirty="0" err="1"/>
              <a:t>Jagera</a:t>
            </a:r>
            <a:r>
              <a:rPr lang="en-US" sz="1300" dirty="0"/>
              <a:t> and </a:t>
            </a:r>
            <a:r>
              <a:rPr lang="en-US" sz="1300" dirty="0" err="1"/>
              <a:t>Turrbal</a:t>
            </a:r>
            <a:r>
              <a:rPr lang="en-US" sz="1300" dirty="0"/>
              <a:t> peoples whose stories have existed for millennia. </a:t>
            </a:r>
          </a:p>
          <a:p>
            <a:endParaRPr lang="en-US" dirty="0"/>
          </a:p>
        </p:txBody>
      </p:sp>
      <p:sp>
        <p:nvSpPr>
          <p:cNvPr id="4" name="Slide Number Placeholder 3"/>
          <p:cNvSpPr>
            <a:spLocks noGrp="1"/>
          </p:cNvSpPr>
          <p:nvPr>
            <p:ph type="sldNum" sz="quarter" idx="5"/>
          </p:nvPr>
        </p:nvSpPr>
        <p:spPr/>
        <p:txBody>
          <a:bodyPr/>
          <a:lstStyle/>
          <a:p>
            <a:fld id="{E503390F-A202-479D-B57D-9B882283A01F}" type="slidenum">
              <a:rPr lang="en-US" smtClean="0"/>
              <a:t>2</a:t>
            </a:fld>
            <a:endParaRPr lang="en-US"/>
          </a:p>
        </p:txBody>
      </p:sp>
    </p:spTree>
    <p:extLst>
      <p:ext uri="{BB962C8B-B14F-4D97-AF65-F5344CB8AC3E}">
        <p14:creationId xmlns:p14="http://schemas.microsoft.com/office/powerpoint/2010/main" val="596788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our vision.. </a:t>
            </a:r>
          </a:p>
          <a:p>
            <a:r>
              <a:rPr lang="en-AU" sz="1200" dirty="0">
                <a:latin typeface="Calibri" panose="020F0502020204030204" pitchFamily="34" charset="0"/>
                <a:ea typeface="Calibri" panose="020F0502020204030204" pitchFamily="34" charset="0"/>
              </a:rPr>
              <a:t>State Library of Queensland is the leading reference and research library in Queensland.  Situated in Brisbane’s Southbank in the Cultural precinct between Goma and QAG. </a:t>
            </a:r>
          </a:p>
          <a:p>
            <a:r>
              <a:rPr lang="en-AU" sz="1200" dirty="0">
                <a:latin typeface="Calibri" panose="020F0502020204030204" pitchFamily="34" charset="0"/>
                <a:ea typeface="Calibri" panose="020F0502020204030204" pitchFamily="34" charset="0"/>
              </a:rPr>
              <a:t>We are responsible for collecting and preserving a comprehensive collection of Queensland’s cultural and documentary heritage, providing free access to information for all Queenslanders and for the advancement of public libraries across the State</a:t>
            </a:r>
            <a:endParaRPr lang="en-US" sz="1200" dirty="0">
              <a:latin typeface="Calibri" panose="020F0502020204030204" pitchFamily="34" charset="0"/>
              <a:ea typeface="Calibri" panose="020F050202020403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F01D408E-07E4-42A7-85DC-4C83DD580977}" type="slidenum">
              <a:rPr lang="en-US" smtClean="0"/>
              <a:t>3</a:t>
            </a:fld>
            <a:endParaRPr lang="en-US"/>
          </a:p>
        </p:txBody>
      </p:sp>
    </p:spTree>
    <p:extLst>
      <p:ext uri="{BB962C8B-B14F-4D97-AF65-F5344CB8AC3E}">
        <p14:creationId xmlns:p14="http://schemas.microsoft.com/office/powerpoint/2010/main" val="1221574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STEM teachers throughout Queensland can confidently reach out to State Library for support, wherever they are in the State.  </a:t>
            </a:r>
          </a:p>
          <a:p>
            <a:r>
              <a:rPr lang="en-US" dirty="0"/>
              <a:t>We have online resources to support classroom learning and onsite opportunities for building teachers’ professional capabilities. </a:t>
            </a:r>
          </a:p>
          <a:p>
            <a:endParaRPr lang="en-US" dirty="0"/>
          </a:p>
          <a:p>
            <a:endParaRPr lang="en-US" dirty="0"/>
          </a:p>
        </p:txBody>
      </p:sp>
      <p:sp>
        <p:nvSpPr>
          <p:cNvPr id="4" name="Slide Number Placeholder 3"/>
          <p:cNvSpPr>
            <a:spLocks noGrp="1"/>
          </p:cNvSpPr>
          <p:nvPr>
            <p:ph type="sldNum" sz="quarter" idx="5"/>
          </p:nvPr>
        </p:nvSpPr>
        <p:spPr/>
        <p:txBody>
          <a:bodyPr/>
          <a:lstStyle/>
          <a:p>
            <a:fld id="{F01D408E-07E4-42A7-85DC-4C83DD580977}" type="slidenum">
              <a:rPr lang="en-US" smtClean="0"/>
              <a:t>4</a:t>
            </a:fld>
            <a:endParaRPr lang="en-US"/>
          </a:p>
        </p:txBody>
      </p:sp>
    </p:spTree>
    <p:extLst>
      <p:ext uri="{BB962C8B-B14F-4D97-AF65-F5344CB8AC3E}">
        <p14:creationId xmlns:p14="http://schemas.microsoft.com/office/powerpoint/2010/main" val="1016551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Firstly, I’d like to introduce teachers to Curriculum Connect. Curriculum Connect is a new website which now houses all State Library’s education resources in one easy to find location. </a:t>
            </a:r>
          </a:p>
          <a:p>
            <a:r>
              <a:rPr lang="en-US" sz="1200" dirty="0">
                <a:latin typeface="+mn-lt"/>
              </a:rPr>
              <a:t> It features classroom ready units of work, lesson plans, one-off activities, teacher professional development and opportunities to build research skills. </a:t>
            </a:r>
          </a:p>
          <a:p>
            <a:pPr defTabSz="966612">
              <a:defRPr/>
            </a:pPr>
            <a:r>
              <a:rPr lang="en-AU" sz="1200" dirty="0">
                <a:latin typeface="+mn-lt"/>
                <a:ea typeface="Times New Roman" panose="02020603050405020304" pitchFamily="18" charset="0"/>
              </a:rPr>
              <a:t>Curriculum Connect makes finding free, teacher-reviewed, classroom-ready resources simple. </a:t>
            </a:r>
            <a:r>
              <a:rPr lang="en-US" sz="1200" dirty="0">
                <a:latin typeface="+mn-lt"/>
                <a:ea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F01D408E-07E4-42A7-85DC-4C83DD580977}" type="slidenum">
              <a:rPr lang="en-US" smtClean="0"/>
              <a:t>5</a:t>
            </a:fld>
            <a:endParaRPr lang="en-US"/>
          </a:p>
        </p:txBody>
      </p:sp>
    </p:spTree>
    <p:extLst>
      <p:ext uri="{BB962C8B-B14F-4D97-AF65-F5344CB8AC3E}">
        <p14:creationId xmlns:p14="http://schemas.microsoft.com/office/powerpoint/2010/main" val="3041395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For STEM teachers Curriculum Connect provides free lesson plans in Science, Design and Technology topics. </a:t>
            </a:r>
          </a:p>
          <a:p>
            <a:r>
              <a:rPr lang="en-US" sz="1200" dirty="0"/>
              <a:t>Each matching the current Australian Curriculum for years P-10. </a:t>
            </a:r>
          </a:p>
          <a:p>
            <a:r>
              <a:rPr lang="en-US" sz="1200" dirty="0"/>
              <a:t>Queensland’s Senior Secondary Syllabus in Design has informed the resources for year 11 and 12. </a:t>
            </a:r>
          </a:p>
          <a:p>
            <a:endParaRPr lang="en-US" dirty="0"/>
          </a:p>
        </p:txBody>
      </p:sp>
      <p:sp>
        <p:nvSpPr>
          <p:cNvPr id="4" name="Slide Number Placeholder 3"/>
          <p:cNvSpPr>
            <a:spLocks noGrp="1"/>
          </p:cNvSpPr>
          <p:nvPr>
            <p:ph type="sldNum" sz="quarter" idx="5"/>
          </p:nvPr>
        </p:nvSpPr>
        <p:spPr/>
        <p:txBody>
          <a:bodyPr/>
          <a:lstStyle/>
          <a:p>
            <a:fld id="{F01D408E-07E4-42A7-85DC-4C83DD580977}" type="slidenum">
              <a:rPr lang="en-US" smtClean="0"/>
              <a:t>6</a:t>
            </a:fld>
            <a:endParaRPr lang="en-US"/>
          </a:p>
        </p:txBody>
      </p:sp>
    </p:spTree>
    <p:extLst>
      <p:ext uri="{BB962C8B-B14F-4D97-AF65-F5344CB8AC3E}">
        <p14:creationId xmlns:p14="http://schemas.microsoft.com/office/powerpoint/2010/main" val="1796758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of the resources for hands-on making lessons aligning with Science. </a:t>
            </a:r>
          </a:p>
          <a:p>
            <a:r>
              <a:rPr lang="en-US" dirty="0"/>
              <a:t>These are all 30 mins or less in duration so perfect for kicking off a unit of work or to generate curiosity as part of a larger sequence of lessons you already have planned. They can be elaborated on and combined with Design and Technologies by adding design thinking strategies into the approach taken in the delivery of them.  For instance, add a hypothetical client and a brief, spend a lesson researching the topic, use design thinking strategies to explore design options and iterations that meet a client’s needs. </a:t>
            </a:r>
          </a:p>
        </p:txBody>
      </p:sp>
      <p:sp>
        <p:nvSpPr>
          <p:cNvPr id="4" name="Slide Number Placeholder 3"/>
          <p:cNvSpPr>
            <a:spLocks noGrp="1"/>
          </p:cNvSpPr>
          <p:nvPr>
            <p:ph type="sldNum" sz="quarter" idx="5"/>
          </p:nvPr>
        </p:nvSpPr>
        <p:spPr/>
        <p:txBody>
          <a:bodyPr/>
          <a:lstStyle/>
          <a:p>
            <a:fld id="{F01D408E-07E4-42A7-85DC-4C83DD580977}" type="slidenum">
              <a:rPr lang="en-US" smtClean="0"/>
              <a:t>7</a:t>
            </a:fld>
            <a:endParaRPr lang="en-US"/>
          </a:p>
        </p:txBody>
      </p:sp>
    </p:spTree>
    <p:extLst>
      <p:ext uri="{BB962C8B-B14F-4D97-AF65-F5344CB8AC3E}">
        <p14:creationId xmlns:p14="http://schemas.microsoft.com/office/powerpoint/2010/main" val="526566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resource contains an overview, including curriculum links, step by step instructions and a materials list for delivering the activity in a classroom setting. </a:t>
            </a:r>
          </a:p>
          <a:p>
            <a:r>
              <a:rPr lang="en-US" dirty="0"/>
              <a:t>They have been tried and tested in workshop situations. </a:t>
            </a:r>
          </a:p>
        </p:txBody>
      </p:sp>
      <p:sp>
        <p:nvSpPr>
          <p:cNvPr id="4" name="Slide Number Placeholder 3"/>
          <p:cNvSpPr>
            <a:spLocks noGrp="1"/>
          </p:cNvSpPr>
          <p:nvPr>
            <p:ph type="sldNum" sz="quarter" idx="5"/>
          </p:nvPr>
        </p:nvSpPr>
        <p:spPr/>
        <p:txBody>
          <a:bodyPr/>
          <a:lstStyle/>
          <a:p>
            <a:fld id="{F01D408E-07E4-42A7-85DC-4C83DD580977}" type="slidenum">
              <a:rPr lang="en-US" smtClean="0"/>
              <a:t>8</a:t>
            </a:fld>
            <a:endParaRPr lang="en-US"/>
          </a:p>
        </p:txBody>
      </p:sp>
    </p:spTree>
    <p:extLst>
      <p:ext uri="{BB962C8B-B14F-4D97-AF65-F5344CB8AC3E}">
        <p14:creationId xmlns:p14="http://schemas.microsoft.com/office/powerpoint/2010/main" val="287163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you will be familiar with the valued Design Minds Resources that have lived on the Design Online website for many years.</a:t>
            </a:r>
          </a:p>
          <a:p>
            <a:r>
              <a:rPr lang="en-US" dirty="0"/>
              <a:t>Design online is slowly being decommissioned and we are currently in the process of migrating the Design Minds resources to Curriculum Connect. In the process of doing this we are ensuring they align with current curriculum, including some which have been specifically rewritten to align with the new Queensland Senior Secondary Syllabus in Design. </a:t>
            </a:r>
          </a:p>
          <a:p>
            <a:r>
              <a:rPr lang="en-US" dirty="0"/>
              <a:t>These resources were originally developed by educators who have used them in their classrooms.  They are tried and tested. They have been revised by practicing educators and refined to meet new current curriculum content descriptions or objectives. . </a:t>
            </a:r>
          </a:p>
          <a:p>
            <a:r>
              <a:rPr lang="en-US" dirty="0"/>
              <a:t>Many of these resources are interdisciplinary. So, they may include content descriptions from two or more Australian Curriculum learning Areas, and several are also appropriately linked to more than one Australian Curriculum band- you can make them useful across the curriculum. </a:t>
            </a:r>
          </a:p>
        </p:txBody>
      </p:sp>
      <p:sp>
        <p:nvSpPr>
          <p:cNvPr id="4" name="Slide Number Placeholder 3"/>
          <p:cNvSpPr>
            <a:spLocks noGrp="1"/>
          </p:cNvSpPr>
          <p:nvPr>
            <p:ph type="sldNum" sz="quarter" idx="5"/>
          </p:nvPr>
        </p:nvSpPr>
        <p:spPr/>
        <p:txBody>
          <a:bodyPr/>
          <a:lstStyle/>
          <a:p>
            <a:fld id="{F01D408E-07E4-42A7-85DC-4C83DD580977}" type="slidenum">
              <a:rPr lang="en-US" smtClean="0"/>
              <a:t>9</a:t>
            </a:fld>
            <a:endParaRPr lang="en-US"/>
          </a:p>
        </p:txBody>
      </p:sp>
    </p:spTree>
    <p:extLst>
      <p:ext uri="{BB962C8B-B14F-4D97-AF65-F5344CB8AC3E}">
        <p14:creationId xmlns:p14="http://schemas.microsoft.com/office/powerpoint/2010/main" val="16626180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p>
            <a:fld id="{CC05AE35-ED23-1D4D-93F0-866A989636CC}" type="datetimeFigureOut">
              <a:rPr lang="en-US" smtClean="0"/>
              <a:t>8/19/2021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894ABF-F1E6-B544-A269-8649ED021E4B}" type="slidenum">
              <a:rPr lang="en-US" smtClean="0"/>
              <a:t>‹#›</a:t>
            </a:fld>
            <a:endParaRPr lang="en-US"/>
          </a:p>
        </p:txBody>
      </p:sp>
      <p:pic>
        <p:nvPicPr>
          <p:cNvPr id="7" name="Picture 6">
            <a:extLst>
              <a:ext uri="{FF2B5EF4-FFF2-40B4-BE49-F238E27FC236}">
                <a16:creationId xmlns:a16="http://schemas.microsoft.com/office/drawing/2014/main" id="{2687B76B-DF1B-4BE3-8E34-802B3AF8B854}"/>
              </a:ext>
            </a:extLst>
          </p:cNvPr>
          <p:cNvPicPr>
            <a:picLocks noChangeAspect="1"/>
          </p:cNvPicPr>
          <p:nvPr userDrawn="1"/>
        </p:nvPicPr>
        <p:blipFill>
          <a:blip r:embed="rId2"/>
          <a:srcRect/>
          <a:stretch/>
        </p:blipFill>
        <p:spPr>
          <a:xfrm>
            <a:off x="0" y="5780527"/>
            <a:ext cx="9144000" cy="1078992"/>
          </a:xfrm>
          <a:prstGeom prst="rect">
            <a:avLst/>
          </a:prstGeom>
        </p:spPr>
      </p:pic>
    </p:spTree>
    <p:extLst>
      <p:ext uri="{BB962C8B-B14F-4D97-AF65-F5344CB8AC3E}">
        <p14:creationId xmlns:p14="http://schemas.microsoft.com/office/powerpoint/2010/main" val="1131728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CC05AE35-ED23-1D4D-93F0-866A989636CC}" type="datetimeFigureOut">
              <a:rPr lang="en-US" smtClean="0"/>
              <a:t>8/19/2021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894ABF-F1E6-B544-A269-8649ED021E4B}" type="slidenum">
              <a:rPr lang="en-US" smtClean="0"/>
              <a:t>‹#›</a:t>
            </a:fld>
            <a:endParaRPr lang="en-US"/>
          </a:p>
        </p:txBody>
      </p:sp>
    </p:spTree>
    <p:extLst>
      <p:ext uri="{BB962C8B-B14F-4D97-AF65-F5344CB8AC3E}">
        <p14:creationId xmlns:p14="http://schemas.microsoft.com/office/powerpoint/2010/main" val="3691675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CC05AE35-ED23-1D4D-93F0-866A989636CC}" type="datetimeFigureOut">
              <a:rPr lang="en-US" smtClean="0"/>
              <a:t>8/19/2021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894ABF-F1E6-B544-A269-8649ED021E4B}" type="slidenum">
              <a:rPr lang="en-US" smtClean="0"/>
              <a:t>‹#›</a:t>
            </a:fld>
            <a:endParaRPr lang="en-US"/>
          </a:p>
        </p:txBody>
      </p:sp>
    </p:spTree>
    <p:extLst>
      <p:ext uri="{BB962C8B-B14F-4D97-AF65-F5344CB8AC3E}">
        <p14:creationId xmlns:p14="http://schemas.microsoft.com/office/powerpoint/2010/main" val="4166412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CC05AE35-ED23-1D4D-93F0-866A989636CC}" type="datetimeFigureOut">
              <a:rPr lang="en-US" smtClean="0"/>
              <a:t>8/19/2021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894ABF-F1E6-B544-A269-8649ED021E4B}" type="slidenum">
              <a:rPr lang="en-US" smtClean="0"/>
              <a:t>‹#›</a:t>
            </a:fld>
            <a:endParaRPr lang="en-US"/>
          </a:p>
        </p:txBody>
      </p:sp>
    </p:spTree>
    <p:extLst>
      <p:ext uri="{BB962C8B-B14F-4D97-AF65-F5344CB8AC3E}">
        <p14:creationId xmlns:p14="http://schemas.microsoft.com/office/powerpoint/2010/main" val="3150513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CC05AE35-ED23-1D4D-93F0-866A989636CC}" type="datetimeFigureOut">
              <a:rPr lang="en-US" smtClean="0"/>
              <a:t>8/19/2021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894ABF-F1E6-B544-A269-8649ED021E4B}" type="slidenum">
              <a:rPr lang="en-US" smtClean="0"/>
              <a:t>‹#›</a:t>
            </a:fld>
            <a:endParaRPr lang="en-US"/>
          </a:p>
        </p:txBody>
      </p:sp>
    </p:spTree>
    <p:extLst>
      <p:ext uri="{BB962C8B-B14F-4D97-AF65-F5344CB8AC3E}">
        <p14:creationId xmlns:p14="http://schemas.microsoft.com/office/powerpoint/2010/main" val="1345413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fld id="{CC05AE35-ED23-1D4D-93F0-866A989636CC}" type="datetimeFigureOut">
              <a:rPr lang="en-US" smtClean="0"/>
              <a:t>8/19/2021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894ABF-F1E6-B544-A269-8649ED021E4B}" type="slidenum">
              <a:rPr lang="en-US" smtClean="0"/>
              <a:t>‹#›</a:t>
            </a:fld>
            <a:endParaRPr lang="en-US"/>
          </a:p>
        </p:txBody>
      </p:sp>
    </p:spTree>
    <p:extLst>
      <p:ext uri="{BB962C8B-B14F-4D97-AF65-F5344CB8AC3E}">
        <p14:creationId xmlns:p14="http://schemas.microsoft.com/office/powerpoint/2010/main" val="529318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fld id="{CC05AE35-ED23-1D4D-93F0-866A989636CC}" type="datetimeFigureOut">
              <a:rPr lang="en-US" smtClean="0"/>
              <a:t>8/19/2021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894ABF-F1E6-B544-A269-8649ED021E4B}" type="slidenum">
              <a:rPr lang="en-US" smtClean="0"/>
              <a:t>‹#›</a:t>
            </a:fld>
            <a:endParaRPr lang="en-US"/>
          </a:p>
        </p:txBody>
      </p:sp>
    </p:spTree>
    <p:extLst>
      <p:ext uri="{BB962C8B-B14F-4D97-AF65-F5344CB8AC3E}">
        <p14:creationId xmlns:p14="http://schemas.microsoft.com/office/powerpoint/2010/main" val="3408354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CC05AE35-ED23-1D4D-93F0-866A989636CC}" type="datetimeFigureOut">
              <a:rPr lang="en-US" smtClean="0"/>
              <a:t>8/19/2021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894ABF-F1E6-B544-A269-8649ED021E4B}" type="slidenum">
              <a:rPr lang="en-US" smtClean="0"/>
              <a:t>‹#›</a:t>
            </a:fld>
            <a:endParaRPr lang="en-US"/>
          </a:p>
        </p:txBody>
      </p:sp>
    </p:spTree>
    <p:extLst>
      <p:ext uri="{BB962C8B-B14F-4D97-AF65-F5344CB8AC3E}">
        <p14:creationId xmlns:p14="http://schemas.microsoft.com/office/powerpoint/2010/main" val="4127994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05AE35-ED23-1D4D-93F0-866A989636CC}" type="datetimeFigureOut">
              <a:rPr lang="en-US" smtClean="0"/>
              <a:t>8/19/2021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894ABF-F1E6-B544-A269-8649ED021E4B}" type="slidenum">
              <a:rPr lang="en-US" smtClean="0"/>
              <a:t>‹#›</a:t>
            </a:fld>
            <a:endParaRPr lang="en-US"/>
          </a:p>
        </p:txBody>
      </p:sp>
    </p:spTree>
    <p:extLst>
      <p:ext uri="{BB962C8B-B14F-4D97-AF65-F5344CB8AC3E}">
        <p14:creationId xmlns:p14="http://schemas.microsoft.com/office/powerpoint/2010/main" val="3676329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CC05AE35-ED23-1D4D-93F0-866A989636CC}" type="datetimeFigureOut">
              <a:rPr lang="en-US" smtClean="0"/>
              <a:t>8/19/2021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894ABF-F1E6-B544-A269-8649ED021E4B}" type="slidenum">
              <a:rPr lang="en-US" smtClean="0"/>
              <a:t>‹#›</a:t>
            </a:fld>
            <a:endParaRPr lang="en-US"/>
          </a:p>
        </p:txBody>
      </p:sp>
    </p:spTree>
    <p:extLst>
      <p:ext uri="{BB962C8B-B14F-4D97-AF65-F5344CB8AC3E}">
        <p14:creationId xmlns:p14="http://schemas.microsoft.com/office/powerpoint/2010/main" val="932972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CC05AE35-ED23-1D4D-93F0-866A989636CC}" type="datetimeFigureOut">
              <a:rPr lang="en-US" smtClean="0"/>
              <a:t>8/19/2021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894ABF-F1E6-B544-A269-8649ED021E4B}" type="slidenum">
              <a:rPr lang="en-US" smtClean="0"/>
              <a:t>‹#›</a:t>
            </a:fld>
            <a:endParaRPr lang="en-US"/>
          </a:p>
        </p:txBody>
      </p:sp>
    </p:spTree>
    <p:extLst>
      <p:ext uri="{BB962C8B-B14F-4D97-AF65-F5344CB8AC3E}">
        <p14:creationId xmlns:p14="http://schemas.microsoft.com/office/powerpoint/2010/main" val="878519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05AE35-ED23-1D4D-93F0-866A989636CC}" type="datetimeFigureOut">
              <a:rPr lang="en-US" smtClean="0"/>
              <a:t>8/19/2021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894ABF-F1E6-B544-A269-8649ED021E4B}" type="slidenum">
              <a:rPr lang="en-US" smtClean="0"/>
              <a:t>‹#›</a:t>
            </a:fld>
            <a:endParaRPr lang="en-US"/>
          </a:p>
        </p:txBody>
      </p:sp>
    </p:spTree>
    <p:extLst>
      <p:ext uri="{BB962C8B-B14F-4D97-AF65-F5344CB8AC3E}">
        <p14:creationId xmlns:p14="http://schemas.microsoft.com/office/powerpoint/2010/main" val="3828285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slq.qld.gov.au/school-visit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hyperlink" Target="mailto:jo-anne.hine@slq.qld.gov.au"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08620"/>
            <a:ext cx="7772400" cy="1470025"/>
          </a:xfrm>
        </p:spPr>
        <p:txBody>
          <a:bodyPr/>
          <a:lstStyle/>
          <a:p>
            <a:r>
              <a:rPr lang="en-US" dirty="0"/>
              <a:t>State Library of Queensland</a:t>
            </a:r>
          </a:p>
        </p:txBody>
      </p:sp>
      <p:sp>
        <p:nvSpPr>
          <p:cNvPr id="3" name="Subtitle 2"/>
          <p:cNvSpPr>
            <a:spLocks noGrp="1"/>
          </p:cNvSpPr>
          <p:nvPr>
            <p:ph type="subTitle" idx="1"/>
          </p:nvPr>
        </p:nvSpPr>
        <p:spPr>
          <a:xfrm>
            <a:off x="1371600" y="3064395"/>
            <a:ext cx="6400800" cy="1752600"/>
          </a:xfrm>
        </p:spPr>
        <p:txBody>
          <a:bodyPr/>
          <a:lstStyle/>
          <a:p>
            <a:r>
              <a:rPr lang="en-US" dirty="0"/>
              <a:t> State Library of Queensland supporting STEM teachers</a:t>
            </a:r>
          </a:p>
        </p:txBody>
      </p:sp>
    </p:spTree>
    <p:extLst>
      <p:ext uri="{BB962C8B-B14F-4D97-AF65-F5344CB8AC3E}">
        <p14:creationId xmlns:p14="http://schemas.microsoft.com/office/powerpoint/2010/main" val="1874832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Content Placeholder 4">
            <a:extLst>
              <a:ext uri="{FF2B5EF4-FFF2-40B4-BE49-F238E27FC236}">
                <a16:creationId xmlns:a16="http://schemas.microsoft.com/office/drawing/2014/main" id="{7C4A43C4-5A9A-4270-AE55-41B58A6A4A46}"/>
              </a:ext>
            </a:extLst>
          </p:cNvPr>
          <p:cNvPicPr>
            <a:picLocks noChangeAspect="1"/>
          </p:cNvPicPr>
          <p:nvPr/>
        </p:nvPicPr>
        <p:blipFill>
          <a:blip r:embed="rId3"/>
          <a:stretch>
            <a:fillRect/>
          </a:stretch>
        </p:blipFill>
        <p:spPr>
          <a:xfrm>
            <a:off x="2607504" y="550771"/>
            <a:ext cx="4087157" cy="5635625"/>
          </a:xfrm>
          <a:prstGeom prst="rect">
            <a:avLst/>
          </a:prstGeom>
          <a:ln>
            <a:noFill/>
          </a:ln>
          <a:effectLst>
            <a:outerShdw blurRad="292100" dist="139700" dir="2700000" algn="tl" rotWithShape="0">
              <a:srgbClr val="333333">
                <a:alpha val="65000"/>
              </a:srgbClr>
            </a:outerShdw>
          </a:effectLst>
        </p:spPr>
      </p:pic>
      <p:pic>
        <p:nvPicPr>
          <p:cNvPr id="30" name="Picture 29">
            <a:extLst>
              <a:ext uri="{FF2B5EF4-FFF2-40B4-BE49-F238E27FC236}">
                <a16:creationId xmlns:a16="http://schemas.microsoft.com/office/drawing/2014/main" id="{F0168416-18A3-4110-84C6-8232FFEFC6D3}"/>
              </a:ext>
            </a:extLst>
          </p:cNvPr>
          <p:cNvPicPr>
            <a:picLocks noChangeAspect="1"/>
          </p:cNvPicPr>
          <p:nvPr/>
        </p:nvPicPr>
        <p:blipFill>
          <a:blip r:embed="rId4"/>
          <a:stretch>
            <a:fillRect/>
          </a:stretch>
        </p:blipFill>
        <p:spPr>
          <a:xfrm>
            <a:off x="4553716" y="623230"/>
            <a:ext cx="4081131" cy="5532052"/>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523675D7-12C1-4316-97E5-7068F6F85953}"/>
              </a:ext>
            </a:extLst>
          </p:cNvPr>
          <p:cNvSpPr>
            <a:spLocks noGrp="1"/>
          </p:cNvSpPr>
          <p:nvPr>
            <p:ph type="title"/>
          </p:nvPr>
        </p:nvSpPr>
        <p:spPr/>
        <p:txBody>
          <a:bodyPr/>
          <a:lstStyle/>
          <a:p>
            <a:endParaRPr lang="en-US" dirty="0"/>
          </a:p>
        </p:txBody>
      </p:sp>
      <p:pic>
        <p:nvPicPr>
          <p:cNvPr id="15" name="Picture 14">
            <a:extLst>
              <a:ext uri="{FF2B5EF4-FFF2-40B4-BE49-F238E27FC236}">
                <a16:creationId xmlns:a16="http://schemas.microsoft.com/office/drawing/2014/main" id="{F9FA1FB5-EA6D-4093-8347-85A92B7A5676}"/>
              </a:ext>
            </a:extLst>
          </p:cNvPr>
          <p:cNvPicPr>
            <a:picLocks noChangeAspect="1"/>
          </p:cNvPicPr>
          <p:nvPr/>
        </p:nvPicPr>
        <p:blipFill>
          <a:blip r:embed="rId5"/>
          <a:stretch>
            <a:fillRect/>
          </a:stretch>
        </p:blipFill>
        <p:spPr>
          <a:xfrm>
            <a:off x="4167356" y="609755"/>
            <a:ext cx="3985577" cy="5559002"/>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5DD4A3A0-1E6E-4DF8-9E0F-6BB9FACC4891}"/>
              </a:ext>
            </a:extLst>
          </p:cNvPr>
          <p:cNvPicPr>
            <a:picLocks noChangeAspect="1"/>
          </p:cNvPicPr>
          <p:nvPr/>
        </p:nvPicPr>
        <p:blipFill>
          <a:blip r:embed="rId6"/>
          <a:stretch>
            <a:fillRect/>
          </a:stretch>
        </p:blipFill>
        <p:spPr>
          <a:xfrm>
            <a:off x="3092049" y="600204"/>
            <a:ext cx="3985577" cy="558240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252991F4-E5C9-4365-8D8B-1152F28A126B}"/>
              </a:ext>
            </a:extLst>
          </p:cNvPr>
          <p:cNvPicPr>
            <a:picLocks noChangeAspect="1"/>
          </p:cNvPicPr>
          <p:nvPr/>
        </p:nvPicPr>
        <p:blipFill>
          <a:blip r:embed="rId7"/>
          <a:stretch>
            <a:fillRect/>
          </a:stretch>
        </p:blipFill>
        <p:spPr>
          <a:xfrm>
            <a:off x="2322724" y="594540"/>
            <a:ext cx="3985577" cy="5560366"/>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3E3612A8-0859-4E2E-817A-C1A8DBB15150}"/>
              </a:ext>
            </a:extLst>
          </p:cNvPr>
          <p:cNvPicPr>
            <a:picLocks noChangeAspect="1"/>
          </p:cNvPicPr>
          <p:nvPr/>
        </p:nvPicPr>
        <p:blipFill>
          <a:blip r:embed="rId8"/>
          <a:stretch>
            <a:fillRect/>
          </a:stretch>
        </p:blipFill>
        <p:spPr>
          <a:xfrm>
            <a:off x="1678691" y="600204"/>
            <a:ext cx="4048208" cy="558282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0CA1C244-512F-43F3-927D-5FC0DD5CBEBC}"/>
              </a:ext>
            </a:extLst>
          </p:cNvPr>
          <p:cNvPicPr>
            <a:picLocks noChangeAspect="1"/>
          </p:cNvPicPr>
          <p:nvPr/>
        </p:nvPicPr>
        <p:blipFill>
          <a:blip r:embed="rId9"/>
          <a:stretch>
            <a:fillRect/>
          </a:stretch>
        </p:blipFill>
        <p:spPr>
          <a:xfrm>
            <a:off x="987805" y="594539"/>
            <a:ext cx="4033110" cy="5574217"/>
          </a:xfrm>
          <a:prstGeom prst="rect">
            <a:avLst/>
          </a:prstGeom>
          <a:ln>
            <a:noFill/>
          </a:ln>
          <a:effectLst>
            <a:outerShdw blurRad="292100" dist="139700" dir="2700000" algn="tl" rotWithShape="0">
              <a:srgbClr val="333333">
                <a:alpha val="65000"/>
              </a:srgbClr>
            </a:outerShdw>
          </a:effectLst>
        </p:spPr>
      </p:pic>
      <p:pic>
        <p:nvPicPr>
          <p:cNvPr id="5" name="Content Placeholder 4">
            <a:extLst>
              <a:ext uri="{FF2B5EF4-FFF2-40B4-BE49-F238E27FC236}">
                <a16:creationId xmlns:a16="http://schemas.microsoft.com/office/drawing/2014/main" id="{7E1C2B73-8A2A-4DBB-AAFE-084109C8ECA9}"/>
              </a:ext>
            </a:extLst>
          </p:cNvPr>
          <p:cNvPicPr>
            <a:picLocks noGrp="1" noChangeAspect="1"/>
          </p:cNvPicPr>
          <p:nvPr>
            <p:ph idx="1"/>
          </p:nvPr>
        </p:nvPicPr>
        <p:blipFill>
          <a:blip r:embed="rId3"/>
          <a:stretch>
            <a:fillRect/>
          </a:stretch>
        </p:blipFill>
        <p:spPr>
          <a:xfrm>
            <a:off x="318798" y="540370"/>
            <a:ext cx="4032575" cy="55603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847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30"/>
                                        </p:tgtEl>
                                      </p:cBhvr>
                                    </p:animEffect>
                                    <p:set>
                                      <p:cBhvr>
                                        <p:cTn id="37" dur="1" fill="hold">
                                          <p:stCondLst>
                                            <p:cond delay="499"/>
                                          </p:stCondLst>
                                        </p:cTn>
                                        <p:tgtEl>
                                          <p:spTgt spid="30"/>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0E87A-FCA8-41D9-90D0-E1CD222CC9A8}"/>
              </a:ext>
            </a:extLst>
          </p:cNvPr>
          <p:cNvSpPr>
            <a:spLocks noGrp="1"/>
          </p:cNvSpPr>
          <p:nvPr>
            <p:ph type="title"/>
          </p:nvPr>
        </p:nvSpPr>
        <p:spPr>
          <a:xfrm>
            <a:off x="486696" y="557190"/>
            <a:ext cx="3886133" cy="1671569"/>
          </a:xfrm>
        </p:spPr>
        <p:txBody>
          <a:bodyPr>
            <a:normAutofit/>
          </a:bodyPr>
          <a:lstStyle/>
          <a:p>
            <a:r>
              <a:rPr lang="en-US" sz="3500" dirty="0"/>
              <a:t>Features of Curriculum Connect</a:t>
            </a:r>
          </a:p>
        </p:txBody>
      </p:sp>
      <p:sp>
        <p:nvSpPr>
          <p:cNvPr id="1033" name="Content Placeholder 1029">
            <a:extLst>
              <a:ext uri="{FF2B5EF4-FFF2-40B4-BE49-F238E27FC236}">
                <a16:creationId xmlns:a16="http://schemas.microsoft.com/office/drawing/2014/main" id="{D6BF148E-D8EB-431C-B577-74588F97ACB1}"/>
              </a:ext>
            </a:extLst>
          </p:cNvPr>
          <p:cNvSpPr>
            <a:spLocks noGrp="1"/>
          </p:cNvSpPr>
          <p:nvPr>
            <p:ph idx="1"/>
          </p:nvPr>
        </p:nvSpPr>
        <p:spPr>
          <a:xfrm>
            <a:off x="486697" y="2406650"/>
            <a:ext cx="3886131" cy="3722438"/>
          </a:xfrm>
        </p:spPr>
        <p:txBody>
          <a:bodyPr>
            <a:normAutofit fontScale="85000" lnSpcReduction="10000"/>
          </a:bodyPr>
          <a:lstStyle/>
          <a:p>
            <a:r>
              <a:rPr lang="en-US" sz="2800" dirty="0"/>
              <a:t>Currently 60+ resources and growing</a:t>
            </a:r>
          </a:p>
          <a:p>
            <a:r>
              <a:rPr lang="en-US" sz="2800" dirty="0"/>
              <a:t>Professional development</a:t>
            </a:r>
          </a:p>
          <a:p>
            <a:r>
              <a:rPr lang="en-US" sz="2800" dirty="0"/>
              <a:t>Information literacy</a:t>
            </a:r>
          </a:p>
          <a:p>
            <a:r>
              <a:rPr lang="en-US" sz="2800" dirty="0"/>
              <a:t>Become a member of State Library to save and share your </a:t>
            </a:r>
            <a:r>
              <a:rPr lang="en-US" sz="2800" dirty="0" err="1"/>
              <a:t>favourite</a:t>
            </a:r>
            <a:r>
              <a:rPr lang="en-US" sz="2800" dirty="0"/>
              <a:t> resources. </a:t>
            </a:r>
          </a:p>
          <a:p>
            <a:r>
              <a:rPr lang="en-US" sz="2800" dirty="0"/>
              <a:t>Easy to find- Google SLQ Curriculum Connect</a:t>
            </a:r>
          </a:p>
          <a:p>
            <a:endParaRPr lang="en-US" sz="2800" dirty="0"/>
          </a:p>
        </p:txBody>
      </p:sp>
      <p:pic>
        <p:nvPicPr>
          <p:cNvPr id="1026" name="Picture 2" descr="Two people looking at a computer&#10;&#10;Description automatically generated with medium confidence">
            <a:extLst>
              <a:ext uri="{FF2B5EF4-FFF2-40B4-BE49-F238E27FC236}">
                <a16:creationId xmlns:a16="http://schemas.microsoft.com/office/drawing/2014/main" id="{EB4D2EAC-3E60-46B7-A7DD-78958BB1B4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094" r="32085" b="-1"/>
          <a:stretch/>
        </p:blipFill>
        <p:spPr bwMode="auto">
          <a:xfrm>
            <a:off x="4641866" y="10"/>
            <a:ext cx="4502133"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873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B0339-95E5-4FFC-B0D6-E94AB4E0766B}"/>
              </a:ext>
            </a:extLst>
          </p:cNvPr>
          <p:cNvSpPr>
            <a:spLocks noGrp="1"/>
          </p:cNvSpPr>
          <p:nvPr>
            <p:ph type="title"/>
          </p:nvPr>
        </p:nvSpPr>
        <p:spPr/>
        <p:txBody>
          <a:bodyPr/>
          <a:lstStyle/>
          <a:p>
            <a:r>
              <a:rPr lang="en-US" dirty="0"/>
              <a:t>Feedback from teachers</a:t>
            </a:r>
          </a:p>
        </p:txBody>
      </p:sp>
      <p:pic>
        <p:nvPicPr>
          <p:cNvPr id="4" name="Content Placeholder 3">
            <a:extLst>
              <a:ext uri="{FF2B5EF4-FFF2-40B4-BE49-F238E27FC236}">
                <a16:creationId xmlns:a16="http://schemas.microsoft.com/office/drawing/2014/main" id="{F1F39193-A130-4431-AA77-89D35EF49270}"/>
              </a:ext>
            </a:extLst>
          </p:cNvPr>
          <p:cNvPicPr>
            <a:picLocks noGrp="1" noChangeAspect="1"/>
          </p:cNvPicPr>
          <p:nvPr>
            <p:ph idx="1"/>
          </p:nvPr>
        </p:nvPicPr>
        <p:blipFill>
          <a:blip r:embed="rId3"/>
          <a:stretch>
            <a:fillRect/>
          </a:stretch>
        </p:blipFill>
        <p:spPr>
          <a:xfrm>
            <a:off x="679558" y="2027508"/>
            <a:ext cx="7320528" cy="4117797"/>
          </a:xfrm>
          <a:prstGeom prst="rect">
            <a:avLst/>
          </a:prstGeom>
        </p:spPr>
      </p:pic>
    </p:spTree>
    <p:extLst>
      <p:ext uri="{BB962C8B-B14F-4D97-AF65-F5344CB8AC3E}">
        <p14:creationId xmlns:p14="http://schemas.microsoft.com/office/powerpoint/2010/main" val="2072861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E3001-FD5D-47C4-AB1B-675F25395EDA}"/>
              </a:ext>
            </a:extLst>
          </p:cNvPr>
          <p:cNvSpPr>
            <a:spLocks noGrp="1"/>
          </p:cNvSpPr>
          <p:nvPr>
            <p:ph type="title"/>
          </p:nvPr>
        </p:nvSpPr>
        <p:spPr/>
        <p:txBody>
          <a:bodyPr>
            <a:normAutofit fontScale="90000"/>
          </a:bodyPr>
          <a:lstStyle/>
          <a:p>
            <a:r>
              <a:rPr lang="en-US" dirty="0"/>
              <a:t>Search State Library catalogue for professional reading</a:t>
            </a:r>
          </a:p>
        </p:txBody>
      </p:sp>
      <p:sp>
        <p:nvSpPr>
          <p:cNvPr id="7" name="Content Placeholder 6">
            <a:extLst>
              <a:ext uri="{FF2B5EF4-FFF2-40B4-BE49-F238E27FC236}">
                <a16:creationId xmlns:a16="http://schemas.microsoft.com/office/drawing/2014/main" id="{FF46ED02-D428-4F43-B7B4-5568731EDEC4}"/>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id="{CBB841E1-81EF-4502-8D03-2898553CB0E6}"/>
              </a:ext>
            </a:extLst>
          </p:cNvPr>
          <p:cNvPicPr>
            <a:picLocks noChangeAspect="1"/>
          </p:cNvPicPr>
          <p:nvPr/>
        </p:nvPicPr>
        <p:blipFill>
          <a:blip r:embed="rId3"/>
          <a:stretch>
            <a:fillRect/>
          </a:stretch>
        </p:blipFill>
        <p:spPr>
          <a:xfrm>
            <a:off x="805543" y="1558272"/>
            <a:ext cx="7532913" cy="5033723"/>
          </a:xfrm>
          <a:prstGeom prst="rect">
            <a:avLst/>
          </a:prstGeom>
        </p:spPr>
      </p:pic>
    </p:spTree>
    <p:extLst>
      <p:ext uri="{BB962C8B-B14F-4D97-AF65-F5344CB8AC3E}">
        <p14:creationId xmlns:p14="http://schemas.microsoft.com/office/powerpoint/2010/main" val="1974513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4633546"/>
            <a:ext cx="8579094"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5D27AB6-42C2-489E-B590-F3A70B2EB3C2}"/>
              </a:ext>
            </a:extLst>
          </p:cNvPr>
          <p:cNvSpPr>
            <a:spLocks noGrp="1"/>
          </p:cNvSpPr>
          <p:nvPr>
            <p:ph type="title"/>
          </p:nvPr>
        </p:nvSpPr>
        <p:spPr>
          <a:xfrm>
            <a:off x="394554" y="4756638"/>
            <a:ext cx="8354891" cy="930447"/>
          </a:xfrm>
        </p:spPr>
        <p:txBody>
          <a:bodyPr vert="horz" lIns="91440" tIns="45720" rIns="91440" bIns="45720" rtlCol="0" anchor="b">
            <a:normAutofit/>
          </a:bodyPr>
          <a:lstStyle/>
          <a:p>
            <a:pPr defTabSz="914400">
              <a:lnSpc>
                <a:spcPct val="90000"/>
              </a:lnSpc>
            </a:pPr>
            <a:r>
              <a:rPr lang="en-US" sz="4700" kern="1200">
                <a:solidFill>
                  <a:schemeClr val="bg1"/>
                </a:solidFill>
                <a:latin typeface="+mj-lt"/>
                <a:ea typeface="+mj-ea"/>
                <a:cs typeface="+mj-cs"/>
              </a:rPr>
              <a:t>The Edge</a:t>
            </a:r>
          </a:p>
        </p:txBody>
      </p:sp>
      <p:pic>
        <p:nvPicPr>
          <p:cNvPr id="5" name="Content Placeholder 4">
            <a:extLst>
              <a:ext uri="{FF2B5EF4-FFF2-40B4-BE49-F238E27FC236}">
                <a16:creationId xmlns:a16="http://schemas.microsoft.com/office/drawing/2014/main" id="{EA003478-E001-4A32-A52B-D396A46CAE96}"/>
              </a:ext>
            </a:extLst>
          </p:cNvPr>
          <p:cNvPicPr>
            <a:picLocks noChangeAspect="1"/>
          </p:cNvPicPr>
          <p:nvPr/>
        </p:nvPicPr>
        <p:blipFill rotWithShape="1">
          <a:blip r:embed="rId3"/>
          <a:srcRect t="28101" r="-1" b="5638"/>
          <a:stretch/>
        </p:blipFill>
        <p:spPr>
          <a:xfrm>
            <a:off x="671448" y="307731"/>
            <a:ext cx="7759778" cy="3997637"/>
          </a:xfrm>
          <a:prstGeom prst="rect">
            <a:avLst/>
          </a:prstGeom>
        </p:spPr>
      </p:pic>
      <p:cxnSp>
        <p:nvCxnSpPr>
          <p:cNvPr id="42" name="Straight Connector 4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51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1">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288" y="303591"/>
            <a:ext cx="3250692"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08ABD3-798A-46C5-9230-F6A8EDF95A8F}"/>
              </a:ext>
            </a:extLst>
          </p:cNvPr>
          <p:cNvSpPr>
            <a:spLocks noGrp="1"/>
          </p:cNvSpPr>
          <p:nvPr>
            <p:ph type="title"/>
          </p:nvPr>
        </p:nvSpPr>
        <p:spPr>
          <a:xfrm>
            <a:off x="445770" y="640263"/>
            <a:ext cx="2866644" cy="1344975"/>
          </a:xfrm>
        </p:spPr>
        <p:txBody>
          <a:bodyPr vert="horz" lIns="91440" tIns="45720" rIns="91440" bIns="45720" rtlCol="0" anchor="ctr">
            <a:normAutofit/>
          </a:bodyPr>
          <a:lstStyle/>
          <a:p>
            <a:pPr algn="l" defTabSz="914400">
              <a:lnSpc>
                <a:spcPct val="90000"/>
              </a:lnSpc>
            </a:pPr>
            <a:r>
              <a:rPr lang="en-US" sz="3100" kern="1200">
                <a:solidFill>
                  <a:schemeClr val="bg1"/>
                </a:solidFill>
                <a:latin typeface="+mj-lt"/>
                <a:ea typeface="+mj-ea"/>
                <a:cs typeface="+mj-cs"/>
              </a:rPr>
              <a:t>The Edge: Fabrication Lab </a:t>
            </a:r>
          </a:p>
        </p:txBody>
      </p:sp>
      <p:cxnSp>
        <p:nvCxnSpPr>
          <p:cNvPr id="39" name="Straight Connector 33">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066" y="2050687"/>
            <a:ext cx="2763774"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FD1EAFE-23F7-4F0E-A305-6BCDF4C941D5}"/>
              </a:ext>
            </a:extLst>
          </p:cNvPr>
          <p:cNvSpPr txBox="1"/>
          <p:nvPr/>
        </p:nvSpPr>
        <p:spPr>
          <a:xfrm>
            <a:off x="445207" y="2121763"/>
            <a:ext cx="2866644" cy="3773010"/>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1700">
                <a:solidFill>
                  <a:schemeClr val="bg1"/>
                </a:solidFill>
              </a:rPr>
              <a:t>https://www.slq.qld.gov.au/plan-my-visit/spaces-visit/edge/fabrication-lab</a:t>
            </a:r>
          </a:p>
        </p:txBody>
      </p:sp>
      <p:pic>
        <p:nvPicPr>
          <p:cNvPr id="5" name="Picture 4">
            <a:extLst>
              <a:ext uri="{FF2B5EF4-FFF2-40B4-BE49-F238E27FC236}">
                <a16:creationId xmlns:a16="http://schemas.microsoft.com/office/drawing/2014/main" id="{9EBD4925-0EDF-48FC-824B-E255A3FB8A33}"/>
              </a:ext>
            </a:extLst>
          </p:cNvPr>
          <p:cNvPicPr>
            <a:picLocks noChangeAspect="1"/>
          </p:cNvPicPr>
          <p:nvPr/>
        </p:nvPicPr>
        <p:blipFill rotWithShape="1">
          <a:blip r:embed="rId3"/>
          <a:srcRect r="-1" b="964"/>
          <a:stretch/>
        </p:blipFill>
        <p:spPr>
          <a:xfrm>
            <a:off x="3833037" y="1495497"/>
            <a:ext cx="4947489" cy="3711557"/>
          </a:xfrm>
          <a:prstGeom prst="rect">
            <a:avLst/>
          </a:prstGeom>
        </p:spPr>
      </p:pic>
      <p:sp>
        <p:nvSpPr>
          <p:cNvPr id="14" name="Content Placeholder 2">
            <a:extLst>
              <a:ext uri="{FF2B5EF4-FFF2-40B4-BE49-F238E27FC236}">
                <a16:creationId xmlns:a16="http://schemas.microsoft.com/office/drawing/2014/main" id="{9A0AD86C-E96C-4E0E-9C9D-189791A2E3E0}"/>
              </a:ext>
            </a:extLst>
          </p:cNvPr>
          <p:cNvSpPr txBox="1">
            <a:spLocks/>
          </p:cNvSpPr>
          <p:nvPr/>
        </p:nvSpPr>
        <p:spPr>
          <a:xfrm>
            <a:off x="5660136" y="2516777"/>
            <a:ext cx="2852928" cy="3660185"/>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900" dirty="0"/>
          </a:p>
        </p:txBody>
      </p:sp>
    </p:spTree>
    <p:extLst>
      <p:ext uri="{BB962C8B-B14F-4D97-AF65-F5344CB8AC3E}">
        <p14:creationId xmlns:p14="http://schemas.microsoft.com/office/powerpoint/2010/main" val="1259777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288" y="303591"/>
            <a:ext cx="3250692"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29A945-ACF6-4300-B69A-31D1EF1EC754}"/>
              </a:ext>
            </a:extLst>
          </p:cNvPr>
          <p:cNvSpPr>
            <a:spLocks noGrp="1"/>
          </p:cNvSpPr>
          <p:nvPr>
            <p:ph type="title"/>
          </p:nvPr>
        </p:nvSpPr>
        <p:spPr>
          <a:xfrm>
            <a:off x="445770" y="640263"/>
            <a:ext cx="2866644" cy="1344975"/>
          </a:xfrm>
        </p:spPr>
        <p:txBody>
          <a:bodyPr vert="horz" lIns="91440" tIns="45720" rIns="91440" bIns="45720" rtlCol="0">
            <a:normAutofit/>
          </a:bodyPr>
          <a:lstStyle/>
          <a:p>
            <a:pPr defTabSz="914400"/>
            <a:r>
              <a:rPr lang="en-US" sz="3100">
                <a:solidFill>
                  <a:schemeClr val="bg1"/>
                </a:solidFill>
              </a:rPr>
              <a:t>The Edge: Make and design blog</a:t>
            </a:r>
          </a:p>
        </p:txBody>
      </p:sp>
      <p:cxnSp>
        <p:nvCxnSpPr>
          <p:cNvPr id="47" name="Straight Connector 46">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066" y="2050687"/>
            <a:ext cx="2763774"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26" name="Content Placeholder 8">
            <a:extLst>
              <a:ext uri="{FF2B5EF4-FFF2-40B4-BE49-F238E27FC236}">
                <a16:creationId xmlns:a16="http://schemas.microsoft.com/office/drawing/2014/main" id="{617CFD0F-FAAB-48BA-B28E-46A238D2C900}"/>
              </a:ext>
            </a:extLst>
          </p:cNvPr>
          <p:cNvSpPr>
            <a:spLocks noGrp="1"/>
          </p:cNvSpPr>
          <p:nvPr>
            <p:ph idx="1"/>
          </p:nvPr>
        </p:nvSpPr>
        <p:spPr>
          <a:xfrm>
            <a:off x="445207" y="2121763"/>
            <a:ext cx="2866644" cy="3773010"/>
          </a:xfrm>
        </p:spPr>
        <p:txBody>
          <a:bodyPr vert="horz" lIns="91440" tIns="45720" rIns="91440" bIns="45720" rtlCol="0">
            <a:normAutofit/>
          </a:bodyPr>
          <a:lstStyle/>
          <a:p>
            <a:pPr marL="0" indent="0" defTabSz="914400">
              <a:spcBef>
                <a:spcPts val="1000"/>
              </a:spcBef>
              <a:buNone/>
            </a:pPr>
            <a:r>
              <a:rPr lang="en-US" sz="1700">
                <a:solidFill>
                  <a:schemeClr val="bg1"/>
                </a:solidFill>
              </a:rPr>
              <a:t>https://www.slq.qld.gov.au/blog/make-and-design</a:t>
            </a:r>
          </a:p>
        </p:txBody>
      </p:sp>
      <p:pic>
        <p:nvPicPr>
          <p:cNvPr id="5" name="Content Placeholder 4" descr="Graphical user interface, text&#10;&#10;Description automatically generated">
            <a:extLst>
              <a:ext uri="{FF2B5EF4-FFF2-40B4-BE49-F238E27FC236}">
                <a16:creationId xmlns:a16="http://schemas.microsoft.com/office/drawing/2014/main" id="{4F27C6E5-B1C9-4F79-8C80-0994C153DE6F}"/>
              </a:ext>
            </a:extLst>
          </p:cNvPr>
          <p:cNvPicPr>
            <a:picLocks noChangeAspect="1"/>
          </p:cNvPicPr>
          <p:nvPr/>
        </p:nvPicPr>
        <p:blipFill rotWithShape="1">
          <a:blip r:embed="rId3"/>
          <a:srcRect t="8882" b="57632"/>
          <a:stretch/>
        </p:blipFill>
        <p:spPr>
          <a:xfrm>
            <a:off x="3833037" y="2076878"/>
            <a:ext cx="4947489" cy="2548794"/>
          </a:xfrm>
          <a:prstGeom prst="rect">
            <a:avLst/>
          </a:prstGeom>
        </p:spPr>
      </p:pic>
    </p:spTree>
    <p:extLst>
      <p:ext uri="{BB962C8B-B14F-4D97-AF65-F5344CB8AC3E}">
        <p14:creationId xmlns:p14="http://schemas.microsoft.com/office/powerpoint/2010/main" val="263465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288" y="303591"/>
            <a:ext cx="3250692"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19A346-B238-48E7-8807-7BE5DE607DD9}"/>
              </a:ext>
            </a:extLst>
          </p:cNvPr>
          <p:cNvSpPr>
            <a:spLocks noGrp="1"/>
          </p:cNvSpPr>
          <p:nvPr>
            <p:ph type="title"/>
          </p:nvPr>
        </p:nvSpPr>
        <p:spPr>
          <a:xfrm>
            <a:off x="445770" y="640263"/>
            <a:ext cx="2866644" cy="1344975"/>
          </a:xfrm>
        </p:spPr>
        <p:txBody>
          <a:bodyPr vert="horz" lIns="91440" tIns="45720" rIns="91440" bIns="45720" rtlCol="0">
            <a:normAutofit/>
          </a:bodyPr>
          <a:lstStyle/>
          <a:p>
            <a:pPr defTabSz="914400"/>
            <a:r>
              <a:rPr lang="en-US" sz="3100" kern="1200">
                <a:solidFill>
                  <a:schemeClr val="bg1"/>
                </a:solidFill>
                <a:latin typeface="+mj-lt"/>
                <a:ea typeface="+mj-ea"/>
                <a:cs typeface="+mj-cs"/>
              </a:rPr>
              <a:t>SLQ Wiki</a:t>
            </a:r>
          </a:p>
        </p:txBody>
      </p:sp>
      <p:cxnSp>
        <p:nvCxnSpPr>
          <p:cNvPr id="41" name="Straight Connector 40">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066" y="2050687"/>
            <a:ext cx="2763774"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17" name="Content Placeholder 8">
            <a:extLst>
              <a:ext uri="{FF2B5EF4-FFF2-40B4-BE49-F238E27FC236}">
                <a16:creationId xmlns:a16="http://schemas.microsoft.com/office/drawing/2014/main" id="{B6EC67BC-3251-481D-9FD1-7AC0700E3F61}"/>
              </a:ext>
            </a:extLst>
          </p:cNvPr>
          <p:cNvSpPr>
            <a:spLocks noGrp="1"/>
          </p:cNvSpPr>
          <p:nvPr>
            <p:ph idx="1"/>
          </p:nvPr>
        </p:nvSpPr>
        <p:spPr>
          <a:xfrm>
            <a:off x="445207" y="2121763"/>
            <a:ext cx="2866644" cy="3773010"/>
          </a:xfrm>
        </p:spPr>
        <p:txBody>
          <a:bodyPr vert="horz" lIns="91440" tIns="45720" rIns="91440" bIns="45720" rtlCol="0">
            <a:normAutofit/>
          </a:bodyPr>
          <a:lstStyle/>
          <a:p>
            <a:pPr marL="0" indent="0" defTabSz="914400">
              <a:spcBef>
                <a:spcPts val="1000"/>
              </a:spcBef>
              <a:buNone/>
            </a:pPr>
            <a:r>
              <a:rPr lang="en-US" sz="1700" kern="1200" dirty="0">
                <a:solidFill>
                  <a:schemeClr val="bg1"/>
                </a:solidFill>
                <a:latin typeface="+mn-lt"/>
                <a:ea typeface="+mn-ea"/>
                <a:cs typeface="+mn-cs"/>
              </a:rPr>
              <a:t>Platform for sharing State Library’s intellectual property</a:t>
            </a:r>
          </a:p>
          <a:p>
            <a:pPr marL="0" indent="0" defTabSz="914400">
              <a:spcBef>
                <a:spcPts val="1000"/>
              </a:spcBef>
              <a:buNone/>
            </a:pPr>
            <a:r>
              <a:rPr lang="en-US" sz="1700" kern="1200" dirty="0">
                <a:solidFill>
                  <a:schemeClr val="bg1"/>
                </a:solidFill>
                <a:latin typeface="+mn-lt"/>
                <a:ea typeface="+mn-ea"/>
                <a:cs typeface="+mn-cs"/>
              </a:rPr>
              <a:t>https://wiki.slq.qld.gov.au/doku.php</a:t>
            </a:r>
          </a:p>
        </p:txBody>
      </p:sp>
      <p:pic>
        <p:nvPicPr>
          <p:cNvPr id="5" name="Content Placeholder 4">
            <a:extLst>
              <a:ext uri="{FF2B5EF4-FFF2-40B4-BE49-F238E27FC236}">
                <a16:creationId xmlns:a16="http://schemas.microsoft.com/office/drawing/2014/main" id="{DB79EACE-4D97-4DDA-9796-2CB8F170DFDD}"/>
              </a:ext>
            </a:extLst>
          </p:cNvPr>
          <p:cNvPicPr>
            <a:picLocks noChangeAspect="1"/>
          </p:cNvPicPr>
          <p:nvPr/>
        </p:nvPicPr>
        <p:blipFill rotWithShape="1">
          <a:blip r:embed="rId3"/>
          <a:srcRect t="12961" b="17537"/>
          <a:stretch/>
        </p:blipFill>
        <p:spPr>
          <a:xfrm>
            <a:off x="3833037" y="2203641"/>
            <a:ext cx="4947489" cy="2295268"/>
          </a:xfrm>
          <a:prstGeom prst="rect">
            <a:avLst/>
          </a:prstGeom>
        </p:spPr>
      </p:pic>
    </p:spTree>
    <p:extLst>
      <p:ext uri="{BB962C8B-B14F-4D97-AF65-F5344CB8AC3E}">
        <p14:creationId xmlns:p14="http://schemas.microsoft.com/office/powerpoint/2010/main" val="3441181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3866AE-6FD0-49BA-82EE-8F0842E16453}"/>
              </a:ext>
            </a:extLst>
          </p:cNvPr>
          <p:cNvSpPr>
            <a:spLocks noGrp="1"/>
          </p:cNvSpPr>
          <p:nvPr>
            <p:ph type="title"/>
          </p:nvPr>
        </p:nvSpPr>
        <p:spPr>
          <a:xfrm>
            <a:off x="505677" y="914400"/>
            <a:ext cx="2743200" cy="2887579"/>
          </a:xfrm>
        </p:spPr>
        <p:txBody>
          <a:bodyPr vert="horz" lIns="91440" tIns="45720" rIns="91440" bIns="45720" rtlCol="0" anchor="b">
            <a:normAutofit/>
          </a:bodyPr>
          <a:lstStyle/>
          <a:p>
            <a:pPr defTabSz="914400">
              <a:lnSpc>
                <a:spcPct val="90000"/>
              </a:lnSpc>
            </a:pPr>
            <a:r>
              <a:rPr lang="en-US" sz="3300" dirty="0">
                <a:solidFill>
                  <a:srgbClr val="FFFFFF"/>
                </a:solidFill>
              </a:rPr>
              <a:t>Great</a:t>
            </a:r>
            <a:r>
              <a:rPr lang="en-US" sz="3300" b="0" i="0" kern="1200" dirty="0">
                <a:solidFill>
                  <a:srgbClr val="FFFFFF"/>
                </a:solidFill>
                <a:effectLst/>
                <a:latin typeface="+mj-lt"/>
                <a:ea typeface="+mj-ea"/>
                <a:cs typeface="+mj-cs"/>
              </a:rPr>
              <a:t> and </a:t>
            </a:r>
            <a:r>
              <a:rPr lang="en-US" sz="3300" b="0" i="0" kern="1200">
                <a:solidFill>
                  <a:srgbClr val="FFFFFF"/>
                </a:solidFill>
                <a:effectLst/>
                <a:latin typeface="+mj-lt"/>
                <a:ea typeface="+mj-ea"/>
                <a:cs typeface="+mj-cs"/>
              </a:rPr>
              <a:t>Grand R</a:t>
            </a:r>
            <a:r>
              <a:rPr lang="en-US" sz="3300">
                <a:solidFill>
                  <a:srgbClr val="FFFFFF"/>
                </a:solidFill>
              </a:rPr>
              <a:t>umpus </a:t>
            </a:r>
            <a:endParaRPr lang="en-US" sz="3300" kern="1200" dirty="0">
              <a:solidFill>
                <a:srgbClr val="FFFFFF"/>
              </a:solidFill>
              <a:latin typeface="+mj-lt"/>
              <a:cs typeface="Calibri"/>
            </a:endParaRPr>
          </a:p>
        </p:txBody>
      </p:sp>
      <p:cxnSp>
        <p:nvCxnSpPr>
          <p:cNvPr id="73" name="Straight Connector 7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050" name="Picture 2" descr="Giant cardboard cat sculpture from earlier iterations of the Great and Grand Rumpus">
            <a:extLst>
              <a:ext uri="{FF2B5EF4-FFF2-40B4-BE49-F238E27FC236}">
                <a16:creationId xmlns:a16="http://schemas.microsoft.com/office/drawing/2014/main" id="{44061B39-6EAE-4BC5-A5EA-589D30B1E21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865366" y="1792537"/>
            <a:ext cx="4915159" cy="3280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427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18A08-7F88-410C-B036-1012FD4C0E40}"/>
              </a:ext>
            </a:extLst>
          </p:cNvPr>
          <p:cNvSpPr>
            <a:spLocks noGrp="1"/>
          </p:cNvSpPr>
          <p:nvPr>
            <p:ph type="title"/>
          </p:nvPr>
        </p:nvSpPr>
        <p:spPr/>
        <p:txBody>
          <a:bodyPr>
            <a:normAutofit fontScale="90000"/>
          </a:bodyPr>
          <a:lstStyle/>
          <a:p>
            <a:r>
              <a:rPr lang="en-US" dirty="0"/>
              <a:t>Onsite learning at State Library of Queensland</a:t>
            </a:r>
          </a:p>
        </p:txBody>
      </p:sp>
      <p:sp>
        <p:nvSpPr>
          <p:cNvPr id="3" name="Content Placeholder 2">
            <a:extLst>
              <a:ext uri="{FF2B5EF4-FFF2-40B4-BE49-F238E27FC236}">
                <a16:creationId xmlns:a16="http://schemas.microsoft.com/office/drawing/2014/main" id="{6945628C-A5B6-45C1-AE58-4604FB890FBB}"/>
              </a:ext>
            </a:extLst>
          </p:cNvPr>
          <p:cNvSpPr>
            <a:spLocks noGrp="1"/>
          </p:cNvSpPr>
          <p:nvPr>
            <p:ph idx="1"/>
          </p:nvPr>
        </p:nvSpPr>
        <p:spPr/>
        <p:txBody>
          <a:bodyPr/>
          <a:lstStyle/>
          <a:p>
            <a:r>
              <a:rPr lang="en-US" dirty="0"/>
              <a:t>Book into one of our many options. </a:t>
            </a:r>
          </a:p>
          <a:p>
            <a:pPr marL="0" indent="0">
              <a:buNone/>
            </a:pPr>
            <a:r>
              <a:rPr lang="en-US" dirty="0">
                <a:hlinkClick r:id="rId3"/>
              </a:rPr>
              <a:t>https://www.slq.qld.gov.au/school-visits</a:t>
            </a:r>
            <a:endParaRPr lang="en-US" dirty="0"/>
          </a:p>
          <a:p>
            <a:pPr marL="0" indent="0">
              <a:buNone/>
            </a:pPr>
            <a:endParaRPr lang="en-US" dirty="0"/>
          </a:p>
        </p:txBody>
      </p:sp>
      <p:pic>
        <p:nvPicPr>
          <p:cNvPr id="5" name="Picture 4">
            <a:extLst>
              <a:ext uri="{FF2B5EF4-FFF2-40B4-BE49-F238E27FC236}">
                <a16:creationId xmlns:a16="http://schemas.microsoft.com/office/drawing/2014/main" id="{08906C2D-2623-4488-863B-8D027704859D}"/>
              </a:ext>
            </a:extLst>
          </p:cNvPr>
          <p:cNvPicPr>
            <a:picLocks noChangeAspect="1"/>
          </p:cNvPicPr>
          <p:nvPr/>
        </p:nvPicPr>
        <p:blipFill>
          <a:blip r:embed="rId4"/>
          <a:stretch>
            <a:fillRect/>
          </a:stretch>
        </p:blipFill>
        <p:spPr>
          <a:xfrm>
            <a:off x="0" y="2740720"/>
            <a:ext cx="9144000" cy="4253204"/>
          </a:xfrm>
          <a:prstGeom prst="rect">
            <a:avLst/>
          </a:prstGeom>
        </p:spPr>
      </p:pic>
    </p:spTree>
    <p:extLst>
      <p:ext uri="{BB962C8B-B14F-4D97-AF65-F5344CB8AC3E}">
        <p14:creationId xmlns:p14="http://schemas.microsoft.com/office/powerpoint/2010/main" val="1484136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9AFC05-06C1-49AA-BD84-E35E9753B9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91" y="363070"/>
            <a:ext cx="9197791" cy="6131859"/>
          </a:xfrm>
          <a:prstGeom prst="rect">
            <a:avLst/>
          </a:prstGeom>
        </p:spPr>
      </p:pic>
      <p:sp>
        <p:nvSpPr>
          <p:cNvPr id="6" name="TextBox 5">
            <a:extLst>
              <a:ext uri="{FF2B5EF4-FFF2-40B4-BE49-F238E27FC236}">
                <a16:creationId xmlns:a16="http://schemas.microsoft.com/office/drawing/2014/main" id="{D1BD41D2-54BE-4A0B-9DE9-45D46046D862}"/>
              </a:ext>
            </a:extLst>
          </p:cNvPr>
          <p:cNvSpPr txBox="1"/>
          <p:nvPr/>
        </p:nvSpPr>
        <p:spPr>
          <a:xfrm>
            <a:off x="4890695" y="6494929"/>
            <a:ext cx="4069081" cy="300082"/>
          </a:xfrm>
          <a:prstGeom prst="rect">
            <a:avLst/>
          </a:prstGeom>
          <a:noFill/>
        </p:spPr>
        <p:txBody>
          <a:bodyPr wrap="square" rtlCol="0">
            <a:spAutoFit/>
          </a:bodyPr>
          <a:lstStyle/>
          <a:p>
            <a:pPr algn="ctr"/>
            <a:r>
              <a:rPr lang="en-US" sz="1350" dirty="0" err="1">
                <a:solidFill>
                  <a:schemeClr val="accent6">
                    <a:lumMod val="75000"/>
                  </a:schemeClr>
                </a:solidFill>
              </a:rPr>
              <a:t>Kurilpa</a:t>
            </a:r>
            <a:r>
              <a:rPr lang="en-US" sz="1350" dirty="0">
                <a:solidFill>
                  <a:schemeClr val="accent6">
                    <a:lumMod val="75000"/>
                  </a:schemeClr>
                </a:solidFill>
              </a:rPr>
              <a:t> Country by Lilla Watson, photo by Josef </a:t>
            </a:r>
            <a:r>
              <a:rPr lang="en-US" sz="1350" dirty="0" err="1">
                <a:solidFill>
                  <a:schemeClr val="accent6">
                    <a:lumMod val="75000"/>
                  </a:schemeClr>
                </a:solidFill>
              </a:rPr>
              <a:t>Ruckli</a:t>
            </a:r>
            <a:endParaRPr lang="en-US" sz="1350" dirty="0">
              <a:solidFill>
                <a:schemeClr val="accent6">
                  <a:lumMod val="75000"/>
                </a:schemeClr>
              </a:solidFill>
            </a:endParaRPr>
          </a:p>
        </p:txBody>
      </p:sp>
    </p:spTree>
    <p:extLst>
      <p:ext uri="{BB962C8B-B14F-4D97-AF65-F5344CB8AC3E}">
        <p14:creationId xmlns:p14="http://schemas.microsoft.com/office/powerpoint/2010/main" val="3601290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5F1BC-8719-4951-A5CE-EC4999819CE8}"/>
              </a:ext>
            </a:extLst>
          </p:cNvPr>
          <p:cNvSpPr>
            <a:spLocks noGrp="1"/>
          </p:cNvSpPr>
          <p:nvPr>
            <p:ph type="title"/>
          </p:nvPr>
        </p:nvSpPr>
        <p:spPr/>
        <p:txBody>
          <a:bodyPr/>
          <a:lstStyle/>
          <a:p>
            <a:r>
              <a:rPr lang="en-US" dirty="0"/>
              <a:t>State Library of Queensland </a:t>
            </a:r>
          </a:p>
        </p:txBody>
      </p:sp>
      <p:sp>
        <p:nvSpPr>
          <p:cNvPr id="3" name="Content Placeholder 2">
            <a:extLst>
              <a:ext uri="{FF2B5EF4-FFF2-40B4-BE49-F238E27FC236}">
                <a16:creationId xmlns:a16="http://schemas.microsoft.com/office/drawing/2014/main" id="{2D15EC6E-9D38-4452-AC05-F47C8855C131}"/>
              </a:ext>
            </a:extLst>
          </p:cNvPr>
          <p:cNvSpPr>
            <a:spLocks noGrp="1"/>
          </p:cNvSpPr>
          <p:nvPr>
            <p:ph idx="1"/>
          </p:nvPr>
        </p:nvSpPr>
        <p:spPr/>
        <p:txBody>
          <a:bodyPr/>
          <a:lstStyle/>
          <a:p>
            <a:r>
              <a:rPr lang="en-US" dirty="0"/>
              <a:t>School’s engagement team is here to help</a:t>
            </a:r>
          </a:p>
          <a:p>
            <a:endParaRPr lang="en-US" dirty="0"/>
          </a:p>
          <a:p>
            <a:pPr marL="0" indent="0" algn="ctr">
              <a:buNone/>
            </a:pPr>
            <a:r>
              <a:rPr lang="en-US" dirty="0"/>
              <a:t>Teacher in Residence </a:t>
            </a:r>
          </a:p>
          <a:p>
            <a:pPr marL="0" indent="0" algn="ctr">
              <a:buNone/>
            </a:pPr>
            <a:r>
              <a:rPr lang="en-US" dirty="0"/>
              <a:t>Jo-Anne Hine  </a:t>
            </a:r>
          </a:p>
          <a:p>
            <a:pPr marL="0" indent="0" algn="ctr">
              <a:buNone/>
            </a:pPr>
            <a:r>
              <a:rPr lang="en-US" dirty="0">
                <a:hlinkClick r:id="rId2"/>
              </a:rPr>
              <a:t>jo-anne.hine@slq.qld.gov.au</a:t>
            </a:r>
            <a:endParaRPr lang="en-US" dirty="0"/>
          </a:p>
          <a:p>
            <a:pPr marL="0" indent="0" algn="ctr">
              <a:buNone/>
            </a:pPr>
            <a:r>
              <a:rPr lang="en-US" dirty="0"/>
              <a:t>3842 9817</a:t>
            </a:r>
          </a:p>
        </p:txBody>
      </p:sp>
    </p:spTree>
    <p:extLst>
      <p:ext uri="{BB962C8B-B14F-4D97-AF65-F5344CB8AC3E}">
        <p14:creationId xmlns:p14="http://schemas.microsoft.com/office/powerpoint/2010/main" val="1045071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9733B5-B2F3-4F0E-9111-4902BEAEA689}"/>
              </a:ext>
            </a:extLst>
          </p:cNvPr>
          <p:cNvSpPr>
            <a:spLocks noGrp="1"/>
          </p:cNvSpPr>
          <p:nvPr>
            <p:ph idx="1"/>
          </p:nvPr>
        </p:nvSpPr>
        <p:spPr>
          <a:xfrm>
            <a:off x="457200" y="2892411"/>
            <a:ext cx="3886131" cy="2490816"/>
          </a:xfrm>
        </p:spPr>
        <p:txBody>
          <a:bodyPr>
            <a:normAutofit/>
          </a:bodyPr>
          <a:lstStyle/>
          <a:p>
            <a:pPr marL="0" indent="0">
              <a:buNone/>
            </a:pPr>
            <a:r>
              <a:rPr lang="en-US" sz="2800" dirty="0"/>
              <a:t>                 Vision</a:t>
            </a:r>
          </a:p>
          <a:p>
            <a:r>
              <a:rPr lang="en-US" sz="2800" dirty="0"/>
              <a:t>Inspiring possibilities through knowledge, stories and creativity</a:t>
            </a:r>
          </a:p>
        </p:txBody>
      </p:sp>
      <p:pic>
        <p:nvPicPr>
          <p:cNvPr id="5" name="Picture 4" descr="A picture containing sky, outdoor, tree&#10;&#10;Description automatically generated">
            <a:extLst>
              <a:ext uri="{FF2B5EF4-FFF2-40B4-BE49-F238E27FC236}">
                <a16:creationId xmlns:a16="http://schemas.microsoft.com/office/drawing/2014/main" id="{3A10E32D-A886-4BFC-A9F4-16B1D01CC653}"/>
              </a:ext>
            </a:extLst>
          </p:cNvPr>
          <p:cNvPicPr>
            <a:picLocks noChangeAspect="1"/>
          </p:cNvPicPr>
          <p:nvPr/>
        </p:nvPicPr>
        <p:blipFill rotWithShape="1">
          <a:blip r:embed="rId3"/>
          <a:srcRect l="33552" r="22136"/>
          <a:stretch/>
        </p:blipFill>
        <p:spPr>
          <a:xfrm>
            <a:off x="4641866" y="10"/>
            <a:ext cx="4502133" cy="6857990"/>
          </a:xfrm>
          <a:prstGeom prst="rect">
            <a:avLst/>
          </a:prstGeom>
          <a:effectLst/>
        </p:spPr>
      </p:pic>
      <p:sp>
        <p:nvSpPr>
          <p:cNvPr id="8" name="TextBox 7">
            <a:extLst>
              <a:ext uri="{FF2B5EF4-FFF2-40B4-BE49-F238E27FC236}">
                <a16:creationId xmlns:a16="http://schemas.microsoft.com/office/drawing/2014/main" id="{3CC24E83-B7B3-4AD1-9370-655CFE4C2673}"/>
              </a:ext>
            </a:extLst>
          </p:cNvPr>
          <p:cNvSpPr txBox="1"/>
          <p:nvPr/>
        </p:nvSpPr>
        <p:spPr>
          <a:xfrm>
            <a:off x="831431" y="6556578"/>
            <a:ext cx="6446788" cy="307777"/>
          </a:xfrm>
          <a:prstGeom prst="rect">
            <a:avLst/>
          </a:prstGeom>
          <a:noFill/>
        </p:spPr>
        <p:txBody>
          <a:bodyPr wrap="square">
            <a:spAutoFit/>
          </a:bodyPr>
          <a:lstStyle/>
          <a:p>
            <a:pPr marL="0" indent="0">
              <a:buNone/>
            </a:pPr>
            <a:r>
              <a:rPr lang="en-US" sz="1400" dirty="0"/>
              <a:t>State Library building. Photo by Joseph </a:t>
            </a:r>
            <a:r>
              <a:rPr lang="en-US" sz="1400" dirty="0" err="1"/>
              <a:t>Ruckli</a:t>
            </a:r>
            <a:r>
              <a:rPr lang="en-US" sz="1400" dirty="0"/>
              <a:t> 2019.</a:t>
            </a:r>
          </a:p>
        </p:txBody>
      </p:sp>
      <p:sp>
        <p:nvSpPr>
          <p:cNvPr id="12" name="Title 1">
            <a:extLst>
              <a:ext uri="{FF2B5EF4-FFF2-40B4-BE49-F238E27FC236}">
                <a16:creationId xmlns:a16="http://schemas.microsoft.com/office/drawing/2014/main" id="{1B7E809E-D304-4711-839C-D1D055598DC8}"/>
              </a:ext>
            </a:extLst>
          </p:cNvPr>
          <p:cNvSpPr txBox="1">
            <a:spLocks/>
          </p:cNvSpPr>
          <p:nvPr/>
        </p:nvSpPr>
        <p:spPr>
          <a:xfrm>
            <a:off x="486696" y="557190"/>
            <a:ext cx="3886133" cy="167156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500"/>
              <a:t>State Library of Queensland</a:t>
            </a:r>
            <a:endParaRPr lang="en-US" sz="3500" dirty="0"/>
          </a:p>
        </p:txBody>
      </p:sp>
    </p:spTree>
    <p:extLst>
      <p:ext uri="{BB962C8B-B14F-4D97-AF65-F5344CB8AC3E}">
        <p14:creationId xmlns:p14="http://schemas.microsoft.com/office/powerpoint/2010/main" val="1844437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2F37A5-0973-4428-930F-50F5D226033B}"/>
              </a:ext>
            </a:extLst>
          </p:cNvPr>
          <p:cNvSpPr>
            <a:spLocks noGrp="1"/>
          </p:cNvSpPr>
          <p:nvPr>
            <p:ph type="title"/>
          </p:nvPr>
        </p:nvSpPr>
        <p:spPr>
          <a:xfrm>
            <a:off x="486696" y="557190"/>
            <a:ext cx="3886133" cy="1671569"/>
          </a:xfrm>
        </p:spPr>
        <p:txBody>
          <a:bodyPr>
            <a:normAutofit/>
          </a:bodyPr>
          <a:lstStyle/>
          <a:p>
            <a:r>
              <a:rPr lang="en-US" sz="3500" dirty="0"/>
              <a:t>State Library of Queensland</a:t>
            </a:r>
          </a:p>
        </p:txBody>
      </p:sp>
      <p:sp>
        <p:nvSpPr>
          <p:cNvPr id="3" name="Content Placeholder 2">
            <a:extLst>
              <a:ext uri="{FF2B5EF4-FFF2-40B4-BE49-F238E27FC236}">
                <a16:creationId xmlns:a16="http://schemas.microsoft.com/office/drawing/2014/main" id="{239733B5-B2F3-4F0E-9111-4902BEAEA689}"/>
              </a:ext>
            </a:extLst>
          </p:cNvPr>
          <p:cNvSpPr>
            <a:spLocks noGrp="1"/>
          </p:cNvSpPr>
          <p:nvPr>
            <p:ph idx="1"/>
          </p:nvPr>
        </p:nvSpPr>
        <p:spPr>
          <a:xfrm>
            <a:off x="486697" y="2406650"/>
            <a:ext cx="3886131" cy="3722438"/>
          </a:xfrm>
        </p:spPr>
        <p:txBody>
          <a:bodyPr>
            <a:normAutofit/>
          </a:bodyPr>
          <a:lstStyle/>
          <a:p>
            <a:r>
              <a:rPr lang="en-US" sz="2800" dirty="0"/>
              <a:t>online resources for teachers</a:t>
            </a:r>
          </a:p>
          <a:p>
            <a:r>
              <a:rPr lang="en-US" sz="2800" dirty="0"/>
              <a:t>onsite and online opportunities for professional learning</a:t>
            </a:r>
          </a:p>
          <a:p>
            <a:r>
              <a:rPr lang="en-US" sz="2800" dirty="0"/>
              <a:t>onsite opportunities for schools </a:t>
            </a:r>
          </a:p>
        </p:txBody>
      </p:sp>
      <p:pic>
        <p:nvPicPr>
          <p:cNvPr id="5" name="Picture 4" descr="A picture containing sky, outdoor, tree&#10;&#10;Description automatically generated">
            <a:extLst>
              <a:ext uri="{FF2B5EF4-FFF2-40B4-BE49-F238E27FC236}">
                <a16:creationId xmlns:a16="http://schemas.microsoft.com/office/drawing/2014/main" id="{3A10E32D-A886-4BFC-A9F4-16B1D01CC653}"/>
              </a:ext>
            </a:extLst>
          </p:cNvPr>
          <p:cNvPicPr>
            <a:picLocks noChangeAspect="1"/>
          </p:cNvPicPr>
          <p:nvPr/>
        </p:nvPicPr>
        <p:blipFill rotWithShape="1">
          <a:blip r:embed="rId3"/>
          <a:srcRect l="33552" r="22136"/>
          <a:stretch/>
        </p:blipFill>
        <p:spPr>
          <a:xfrm>
            <a:off x="4641866" y="10"/>
            <a:ext cx="4502133" cy="6857990"/>
          </a:xfrm>
          <a:prstGeom prst="rect">
            <a:avLst/>
          </a:prstGeom>
          <a:effectLst/>
        </p:spPr>
      </p:pic>
      <p:sp>
        <p:nvSpPr>
          <p:cNvPr id="8" name="TextBox 7">
            <a:extLst>
              <a:ext uri="{FF2B5EF4-FFF2-40B4-BE49-F238E27FC236}">
                <a16:creationId xmlns:a16="http://schemas.microsoft.com/office/drawing/2014/main" id="{3CC24E83-B7B3-4AD1-9370-655CFE4C2673}"/>
              </a:ext>
            </a:extLst>
          </p:cNvPr>
          <p:cNvSpPr txBox="1"/>
          <p:nvPr/>
        </p:nvSpPr>
        <p:spPr>
          <a:xfrm>
            <a:off x="831431" y="6556578"/>
            <a:ext cx="6446788" cy="307777"/>
          </a:xfrm>
          <a:prstGeom prst="rect">
            <a:avLst/>
          </a:prstGeom>
          <a:noFill/>
        </p:spPr>
        <p:txBody>
          <a:bodyPr wrap="square">
            <a:spAutoFit/>
          </a:bodyPr>
          <a:lstStyle/>
          <a:p>
            <a:pPr marL="0" indent="0">
              <a:buNone/>
            </a:pPr>
            <a:r>
              <a:rPr lang="en-US" sz="1400" dirty="0"/>
              <a:t>State Library building. Photo by Joseph </a:t>
            </a:r>
            <a:r>
              <a:rPr lang="en-US" sz="1400" dirty="0" err="1"/>
              <a:t>Ruckli</a:t>
            </a:r>
            <a:r>
              <a:rPr lang="en-US" sz="1400" dirty="0"/>
              <a:t> 2019.</a:t>
            </a:r>
          </a:p>
        </p:txBody>
      </p:sp>
    </p:spTree>
    <p:extLst>
      <p:ext uri="{BB962C8B-B14F-4D97-AF65-F5344CB8AC3E}">
        <p14:creationId xmlns:p14="http://schemas.microsoft.com/office/powerpoint/2010/main" val="2664336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D3924-28A4-46F6-9593-2242248F25D2}"/>
              </a:ext>
            </a:extLst>
          </p:cNvPr>
          <p:cNvSpPr>
            <a:spLocks noGrp="1"/>
          </p:cNvSpPr>
          <p:nvPr>
            <p:ph type="title"/>
          </p:nvPr>
        </p:nvSpPr>
        <p:spPr/>
        <p:txBody>
          <a:bodyPr/>
          <a:lstStyle/>
          <a:p>
            <a:endParaRPr lang="en-US" dirty="0"/>
          </a:p>
        </p:txBody>
      </p:sp>
      <p:pic>
        <p:nvPicPr>
          <p:cNvPr id="5" name="Content Placeholder 4" descr="Two people looking at a computer&#10;&#10;Description automatically generated with medium confidence">
            <a:extLst>
              <a:ext uri="{FF2B5EF4-FFF2-40B4-BE49-F238E27FC236}">
                <a16:creationId xmlns:a16="http://schemas.microsoft.com/office/drawing/2014/main" id="{5C41B795-537E-4524-BD7F-B21C70A42C68}"/>
              </a:ext>
            </a:extLst>
          </p:cNvPr>
          <p:cNvPicPr>
            <a:picLocks noGrp="1" noChangeAspect="1"/>
          </p:cNvPicPr>
          <p:nvPr>
            <p:ph idx="1"/>
          </p:nvPr>
        </p:nvPicPr>
        <p:blipFill>
          <a:blip r:embed="rId3"/>
          <a:stretch>
            <a:fillRect/>
          </a:stretch>
        </p:blipFill>
        <p:spPr>
          <a:xfrm>
            <a:off x="0" y="852256"/>
            <a:ext cx="9161754" cy="5153487"/>
          </a:xfrm>
        </p:spPr>
      </p:pic>
    </p:spTree>
    <p:extLst>
      <p:ext uri="{BB962C8B-B14F-4D97-AF65-F5344CB8AC3E}">
        <p14:creationId xmlns:p14="http://schemas.microsoft.com/office/powerpoint/2010/main" val="275815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10E87A-FCA8-41D9-90D0-E1CD222CC9A8}"/>
              </a:ext>
            </a:extLst>
          </p:cNvPr>
          <p:cNvSpPr>
            <a:spLocks noGrp="1"/>
          </p:cNvSpPr>
          <p:nvPr>
            <p:ph type="title"/>
          </p:nvPr>
        </p:nvSpPr>
        <p:spPr>
          <a:xfrm>
            <a:off x="486696" y="557190"/>
            <a:ext cx="3886133" cy="1671569"/>
          </a:xfrm>
        </p:spPr>
        <p:txBody>
          <a:bodyPr>
            <a:normAutofit/>
          </a:bodyPr>
          <a:lstStyle/>
          <a:p>
            <a:r>
              <a:rPr lang="en-US" sz="3500" dirty="0"/>
              <a:t>Curriculum Connect</a:t>
            </a:r>
          </a:p>
        </p:txBody>
      </p:sp>
      <p:sp>
        <p:nvSpPr>
          <p:cNvPr id="1033" name="Content Placeholder 1029">
            <a:extLst>
              <a:ext uri="{FF2B5EF4-FFF2-40B4-BE49-F238E27FC236}">
                <a16:creationId xmlns:a16="http://schemas.microsoft.com/office/drawing/2014/main" id="{D6BF148E-D8EB-431C-B577-74588F97ACB1}"/>
              </a:ext>
            </a:extLst>
          </p:cNvPr>
          <p:cNvSpPr>
            <a:spLocks noGrp="1"/>
          </p:cNvSpPr>
          <p:nvPr>
            <p:ph idx="1"/>
          </p:nvPr>
        </p:nvSpPr>
        <p:spPr>
          <a:xfrm>
            <a:off x="486697" y="2406650"/>
            <a:ext cx="3886131" cy="3722438"/>
          </a:xfrm>
        </p:spPr>
        <p:txBody>
          <a:bodyPr>
            <a:normAutofit lnSpcReduction="10000"/>
          </a:bodyPr>
          <a:lstStyle/>
          <a:p>
            <a:r>
              <a:rPr lang="en-US" sz="2800" dirty="0"/>
              <a:t>Science</a:t>
            </a:r>
          </a:p>
          <a:p>
            <a:r>
              <a:rPr lang="en-US" sz="2800" dirty="0"/>
              <a:t>Design </a:t>
            </a:r>
          </a:p>
          <a:p>
            <a:r>
              <a:rPr lang="en-US" sz="2800" dirty="0"/>
              <a:t>Technologies</a:t>
            </a:r>
          </a:p>
          <a:p>
            <a:r>
              <a:rPr lang="en-US" sz="2800" dirty="0"/>
              <a:t>Explicit curriculum links </a:t>
            </a:r>
          </a:p>
          <a:p>
            <a:r>
              <a:rPr lang="en-US" sz="2800" dirty="0"/>
              <a:t>Australian Curriculum</a:t>
            </a:r>
          </a:p>
          <a:p>
            <a:r>
              <a:rPr lang="en-US" sz="2800" dirty="0"/>
              <a:t>Qld Senior Secondary Syllabus: Design. </a:t>
            </a:r>
          </a:p>
        </p:txBody>
      </p:sp>
      <p:pic>
        <p:nvPicPr>
          <p:cNvPr id="1026" name="Picture 2" descr="Two people looking at a computer&#10;&#10;Description automatically generated with medium confidence">
            <a:extLst>
              <a:ext uri="{FF2B5EF4-FFF2-40B4-BE49-F238E27FC236}">
                <a16:creationId xmlns:a16="http://schemas.microsoft.com/office/drawing/2014/main" id="{EB4D2EAC-3E60-46B7-A7DD-78958BB1B4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094" r="32085" b="-1"/>
          <a:stretch/>
        </p:blipFill>
        <p:spPr bwMode="auto">
          <a:xfrm>
            <a:off x="4641866" y="10"/>
            <a:ext cx="4502133"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57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D6619-331C-404B-B514-63D9B1CD275A}"/>
              </a:ext>
            </a:extLst>
          </p:cNvPr>
          <p:cNvSpPr>
            <a:spLocks noGrp="1"/>
          </p:cNvSpPr>
          <p:nvPr>
            <p:ph type="title"/>
          </p:nvPr>
        </p:nvSpPr>
        <p:spPr/>
        <p:txBody>
          <a:bodyPr/>
          <a:lstStyle/>
          <a:p>
            <a:r>
              <a:rPr lang="en-US" dirty="0"/>
              <a:t>Science</a:t>
            </a:r>
          </a:p>
        </p:txBody>
      </p:sp>
      <p:pic>
        <p:nvPicPr>
          <p:cNvPr id="5" name="Content Placeholder 4">
            <a:extLst>
              <a:ext uri="{FF2B5EF4-FFF2-40B4-BE49-F238E27FC236}">
                <a16:creationId xmlns:a16="http://schemas.microsoft.com/office/drawing/2014/main" id="{53384402-6829-4A1E-9EA7-DD4EE351BE6D}"/>
              </a:ext>
            </a:extLst>
          </p:cNvPr>
          <p:cNvPicPr>
            <a:picLocks noGrp="1" noChangeAspect="1"/>
          </p:cNvPicPr>
          <p:nvPr>
            <p:ph idx="1"/>
          </p:nvPr>
        </p:nvPicPr>
        <p:blipFill>
          <a:blip r:embed="rId3"/>
          <a:stretch>
            <a:fillRect/>
          </a:stretch>
        </p:blipFill>
        <p:spPr>
          <a:xfrm>
            <a:off x="1954407" y="1600200"/>
            <a:ext cx="5235186"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1510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B44DCAD-3600-44CF-B5C3-64D340C775F1}"/>
              </a:ext>
            </a:extLst>
          </p:cNvPr>
          <p:cNvPicPr>
            <a:picLocks noChangeAspect="1"/>
          </p:cNvPicPr>
          <p:nvPr/>
        </p:nvPicPr>
        <p:blipFill>
          <a:blip r:embed="rId3"/>
          <a:stretch>
            <a:fillRect/>
          </a:stretch>
        </p:blipFill>
        <p:spPr>
          <a:xfrm>
            <a:off x="4405990" y="274638"/>
            <a:ext cx="4547714" cy="6415271"/>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44436763-88BE-451E-AD1A-410689A5E795}"/>
              </a:ext>
            </a:extLst>
          </p:cNvPr>
          <p:cNvSpPr>
            <a:spLocks noGrp="1"/>
          </p:cNvSpPr>
          <p:nvPr>
            <p:ph type="title"/>
          </p:nvPr>
        </p:nvSpPr>
        <p:spPr/>
        <p:txBody>
          <a:bodyPr/>
          <a:lstStyle/>
          <a:p>
            <a:endParaRPr lang="en-US" dirty="0"/>
          </a:p>
        </p:txBody>
      </p:sp>
      <p:pic>
        <p:nvPicPr>
          <p:cNvPr id="9" name="Picture 8">
            <a:extLst>
              <a:ext uri="{FF2B5EF4-FFF2-40B4-BE49-F238E27FC236}">
                <a16:creationId xmlns:a16="http://schemas.microsoft.com/office/drawing/2014/main" id="{DE5B0459-6C2B-41C9-9E6D-3F12132DA7A2}"/>
              </a:ext>
            </a:extLst>
          </p:cNvPr>
          <p:cNvPicPr>
            <a:picLocks noChangeAspect="1"/>
          </p:cNvPicPr>
          <p:nvPr/>
        </p:nvPicPr>
        <p:blipFill>
          <a:blip r:embed="rId4"/>
          <a:stretch>
            <a:fillRect/>
          </a:stretch>
        </p:blipFill>
        <p:spPr>
          <a:xfrm>
            <a:off x="3444052" y="269602"/>
            <a:ext cx="4547714" cy="6425341"/>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ED6099A2-2908-4DE6-AD0C-BF75509F2B8C}"/>
              </a:ext>
            </a:extLst>
          </p:cNvPr>
          <p:cNvPicPr>
            <a:picLocks noChangeAspect="1"/>
          </p:cNvPicPr>
          <p:nvPr/>
        </p:nvPicPr>
        <p:blipFill>
          <a:blip r:embed="rId5"/>
          <a:stretch>
            <a:fillRect/>
          </a:stretch>
        </p:blipFill>
        <p:spPr>
          <a:xfrm>
            <a:off x="2162001" y="284708"/>
            <a:ext cx="4600851" cy="6415271"/>
          </a:xfrm>
          <a:prstGeom prst="rect">
            <a:avLst/>
          </a:prstGeom>
          <a:ln>
            <a:noFill/>
          </a:ln>
          <a:effectLst>
            <a:outerShdw blurRad="292100" dist="139700" dir="2700000" algn="tl" rotWithShape="0">
              <a:srgbClr val="333333">
                <a:alpha val="65000"/>
              </a:srgbClr>
            </a:outerShdw>
          </a:effectLst>
        </p:spPr>
      </p:pic>
      <p:pic>
        <p:nvPicPr>
          <p:cNvPr id="5" name="Content Placeholder 4">
            <a:extLst>
              <a:ext uri="{FF2B5EF4-FFF2-40B4-BE49-F238E27FC236}">
                <a16:creationId xmlns:a16="http://schemas.microsoft.com/office/drawing/2014/main" id="{E66ED009-4FF4-44C4-8032-A8C09DC6D0AE}"/>
              </a:ext>
            </a:extLst>
          </p:cNvPr>
          <p:cNvPicPr>
            <a:picLocks noGrp="1" noChangeAspect="1"/>
          </p:cNvPicPr>
          <p:nvPr>
            <p:ph idx="1"/>
          </p:nvPr>
        </p:nvPicPr>
        <p:blipFill rotWithShape="1">
          <a:blip r:embed="rId6"/>
          <a:srcRect t="2251"/>
          <a:stretch/>
        </p:blipFill>
        <p:spPr>
          <a:xfrm>
            <a:off x="414005" y="269602"/>
            <a:ext cx="5147019" cy="64404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12265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D2BE1-B756-4F50-B605-217DE00EA6CB}"/>
              </a:ext>
            </a:extLst>
          </p:cNvPr>
          <p:cNvSpPr>
            <a:spLocks noGrp="1"/>
          </p:cNvSpPr>
          <p:nvPr>
            <p:ph type="title"/>
          </p:nvPr>
        </p:nvSpPr>
        <p:spPr/>
        <p:txBody>
          <a:bodyPr/>
          <a:lstStyle/>
          <a:p>
            <a:r>
              <a:rPr lang="en-US" dirty="0"/>
              <a:t>Design and technologies</a:t>
            </a:r>
          </a:p>
        </p:txBody>
      </p:sp>
      <p:pic>
        <p:nvPicPr>
          <p:cNvPr id="5" name="Content Placeholder 4">
            <a:extLst>
              <a:ext uri="{FF2B5EF4-FFF2-40B4-BE49-F238E27FC236}">
                <a16:creationId xmlns:a16="http://schemas.microsoft.com/office/drawing/2014/main" id="{5A0FF8E3-1F99-4913-ABD0-A217C5CD0000}"/>
              </a:ext>
            </a:extLst>
          </p:cNvPr>
          <p:cNvPicPr>
            <a:picLocks noGrp="1" noChangeAspect="1"/>
          </p:cNvPicPr>
          <p:nvPr>
            <p:ph idx="1"/>
          </p:nvPr>
        </p:nvPicPr>
        <p:blipFill>
          <a:blip r:embed="rId3"/>
          <a:stretch>
            <a:fillRect/>
          </a:stretch>
        </p:blipFill>
        <p:spPr>
          <a:xfrm>
            <a:off x="1173226" y="1600200"/>
            <a:ext cx="6797548"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901069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3706477A9575C4CAF9B852A7E8EF498" ma:contentTypeVersion="7" ma:contentTypeDescription="Create a new document." ma:contentTypeScope="" ma:versionID="ccaf21e3efee692d636f0a1908ddecc0">
  <xsd:schema xmlns:xsd="http://www.w3.org/2001/XMLSchema" xmlns:xs="http://www.w3.org/2001/XMLSchema" xmlns:p="http://schemas.microsoft.com/office/2006/metadata/properties" xmlns:ns3="1c07e86a-a138-4cf8-b83b-a8e0ff674f4e" xmlns:ns4="02b2fbfa-eb64-4658-bfb7-948863914f06" targetNamespace="http://schemas.microsoft.com/office/2006/metadata/properties" ma:root="true" ma:fieldsID="9cc20692297f044c7eda04aa566aa0fe" ns3:_="" ns4:_="">
    <xsd:import namespace="1c07e86a-a138-4cf8-b83b-a8e0ff674f4e"/>
    <xsd:import namespace="02b2fbfa-eb64-4658-bfb7-948863914f0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07e86a-a138-4cf8-b83b-a8e0ff674f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2b2fbfa-eb64-4658-bfb7-948863914f0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62E375C-4735-4472-BC2F-A0BD09EC05D7}">
  <ds:schemaRefs>
    <ds:schemaRef ds:uri="http://schemas.microsoft.com/sharepoint/v3/contenttype/forms"/>
  </ds:schemaRefs>
</ds:datastoreItem>
</file>

<file path=customXml/itemProps2.xml><?xml version="1.0" encoding="utf-8"?>
<ds:datastoreItem xmlns:ds="http://schemas.openxmlformats.org/officeDocument/2006/customXml" ds:itemID="{80E75979-EF9C-467D-B74B-73F3E9DE7D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07e86a-a138-4cf8-b83b-a8e0ff674f4e"/>
    <ds:schemaRef ds:uri="02b2fbfa-eb64-4658-bfb7-948863914f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1C48CDC-AFFB-4180-91DA-552D48ECB5CF}">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1c07e86a-a138-4cf8-b83b-a8e0ff674f4e"/>
    <ds:schemaRef ds:uri="http://purl.org/dc/elements/1.1/"/>
    <ds:schemaRef ds:uri="http://schemas.microsoft.com/office/2006/metadata/properties"/>
    <ds:schemaRef ds:uri="02b2fbfa-eb64-4658-bfb7-948863914f06"/>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515</TotalTime>
  <Words>2125</Words>
  <Application>Microsoft Office PowerPoint</Application>
  <PresentationFormat>On-screen Show (4:3)</PresentationFormat>
  <Paragraphs>159</Paragraphs>
  <Slides>20</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GothamSSm-Book</vt:lpstr>
      <vt:lpstr>Office Theme</vt:lpstr>
      <vt:lpstr>State Library of Queensland</vt:lpstr>
      <vt:lpstr>PowerPoint Presentation</vt:lpstr>
      <vt:lpstr>PowerPoint Presentation</vt:lpstr>
      <vt:lpstr>State Library of Queensland</vt:lpstr>
      <vt:lpstr>PowerPoint Presentation</vt:lpstr>
      <vt:lpstr>Curriculum Connect</vt:lpstr>
      <vt:lpstr>Science</vt:lpstr>
      <vt:lpstr>PowerPoint Presentation</vt:lpstr>
      <vt:lpstr>Design and technologies</vt:lpstr>
      <vt:lpstr>PowerPoint Presentation</vt:lpstr>
      <vt:lpstr>Features of Curriculum Connect</vt:lpstr>
      <vt:lpstr>Feedback from teachers</vt:lpstr>
      <vt:lpstr>Search State Library catalogue for professional reading</vt:lpstr>
      <vt:lpstr>The Edge</vt:lpstr>
      <vt:lpstr>The Edge: Fabrication Lab </vt:lpstr>
      <vt:lpstr>The Edge: Make and design blog</vt:lpstr>
      <vt:lpstr>SLQ Wiki</vt:lpstr>
      <vt:lpstr>Great and Grand Rumpus </vt:lpstr>
      <vt:lpstr>Onsite learning at State Library of Queensland</vt:lpstr>
      <vt:lpstr>State Library of Queensland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black footer template</dc:title>
  <dc:subject/>
  <dc:creator>Queensland Goverment</dc:creator>
  <cp:keywords>PowerPoint black footer template</cp:keywords>
  <dc:description/>
  <cp:lastModifiedBy>Jo-Anne Hine</cp:lastModifiedBy>
  <cp:revision>58</cp:revision>
  <dcterms:created xsi:type="dcterms:W3CDTF">2013-09-04T05:05:31Z</dcterms:created>
  <dcterms:modified xsi:type="dcterms:W3CDTF">2021-08-19T02:49:04Z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URL">
    <vt:lpwstr/>
  </property>
  <property fmtid="{D5CDD505-2E9C-101B-9397-08002B2CF9AE}" pid="3" name="ContentTypeId">
    <vt:lpwstr>0x010100A3706477A9575C4CAF9B852A7E8EF498</vt:lpwstr>
  </property>
</Properties>
</file>